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sldIdLst>
    <p:sldId id="378" r:id="rId5"/>
    <p:sldId id="302" r:id="rId6"/>
    <p:sldId id="383" r:id="rId7"/>
    <p:sldId id="384" r:id="rId8"/>
    <p:sldId id="385" r:id="rId9"/>
    <p:sldId id="382" r:id="rId10"/>
    <p:sldId id="376" r:id="rId11"/>
    <p:sldId id="375" r:id="rId12"/>
    <p:sldId id="377" r:id="rId13"/>
    <p:sldId id="331" r:id="rId14"/>
    <p:sldId id="333" r:id="rId15"/>
    <p:sldId id="305" r:id="rId16"/>
    <p:sldId id="307" r:id="rId17"/>
    <p:sldId id="309" r:id="rId18"/>
    <p:sldId id="318" r:id="rId19"/>
    <p:sldId id="379" r:id="rId20"/>
    <p:sldId id="322" r:id="rId21"/>
    <p:sldId id="343" r:id="rId22"/>
    <p:sldId id="325" r:id="rId23"/>
    <p:sldId id="371" r:id="rId24"/>
    <p:sldId id="338" r:id="rId25"/>
    <p:sldId id="345" r:id="rId26"/>
    <p:sldId id="341" r:id="rId27"/>
    <p:sldId id="344" r:id="rId28"/>
    <p:sldId id="356" r:id="rId29"/>
    <p:sldId id="347" r:id="rId30"/>
    <p:sldId id="346" r:id="rId31"/>
    <p:sldId id="380" r:id="rId32"/>
    <p:sldId id="381" r:id="rId33"/>
    <p:sldId id="349" r:id="rId34"/>
    <p:sldId id="352" r:id="rId35"/>
    <p:sldId id="353" r:id="rId36"/>
    <p:sldId id="373" r:id="rId37"/>
    <p:sldId id="355" r:id="rId38"/>
    <p:sldId id="358" r:id="rId39"/>
    <p:sldId id="374" r:id="rId40"/>
    <p:sldId id="370" r:id="rId41"/>
    <p:sldId id="327" r:id="rId42"/>
    <p:sldId id="335" r:id="rId43"/>
    <p:sldId id="328" r:id="rId44"/>
    <p:sldId id="336" r:id="rId45"/>
    <p:sldId id="363" r:id="rId46"/>
    <p:sldId id="359" r:id="rId47"/>
    <p:sldId id="364" r:id="rId48"/>
    <p:sldId id="361" r:id="rId49"/>
    <p:sldId id="360" r:id="rId5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FFE6D4-AC61-4294-A955-930B5AF1E072}">
          <p14:sldIdLst>
            <p14:sldId id="378"/>
            <p14:sldId id="302"/>
            <p14:sldId id="383"/>
            <p14:sldId id="384"/>
            <p14:sldId id="385"/>
            <p14:sldId id="382"/>
            <p14:sldId id="376"/>
            <p14:sldId id="375"/>
            <p14:sldId id="377"/>
            <p14:sldId id="331"/>
            <p14:sldId id="333"/>
            <p14:sldId id="305"/>
            <p14:sldId id="307"/>
            <p14:sldId id="309"/>
            <p14:sldId id="318"/>
            <p14:sldId id="379"/>
            <p14:sldId id="322"/>
            <p14:sldId id="343"/>
            <p14:sldId id="325"/>
          </p14:sldIdLst>
        </p14:section>
        <p14:section name="Untitled Section" id="{31A1BECF-7240-47CE-B787-B0F17E0A513D}">
          <p14:sldIdLst>
            <p14:sldId id="371"/>
            <p14:sldId id="338"/>
            <p14:sldId id="345"/>
            <p14:sldId id="341"/>
            <p14:sldId id="344"/>
            <p14:sldId id="356"/>
            <p14:sldId id="347"/>
            <p14:sldId id="346"/>
            <p14:sldId id="380"/>
            <p14:sldId id="381"/>
            <p14:sldId id="349"/>
            <p14:sldId id="352"/>
            <p14:sldId id="353"/>
            <p14:sldId id="373"/>
            <p14:sldId id="355"/>
            <p14:sldId id="358"/>
            <p14:sldId id="374"/>
            <p14:sldId id="370"/>
            <p14:sldId id="327"/>
            <p14:sldId id="335"/>
            <p14:sldId id="328"/>
            <p14:sldId id="336"/>
            <p14:sldId id="363"/>
            <p14:sldId id="359"/>
            <p14:sldId id="364"/>
            <p14:sldId id="361"/>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99CCFF"/>
    <a:srgbClr val="5CAD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9" autoAdjust="0"/>
    <p:restoredTop sz="94619" autoAdjust="0"/>
  </p:normalViewPr>
  <p:slideViewPr>
    <p:cSldViewPr snapToGrid="0">
      <p:cViewPr varScale="1">
        <p:scale>
          <a:sx n="85" d="100"/>
          <a:sy n="85" d="100"/>
        </p:scale>
        <p:origin x="58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9196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35017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35815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06206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92595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42876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9569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24793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08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8737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665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273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290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255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10/21/2024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115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000">
              <a:srgbClr val="92D050"/>
            </a:gs>
            <a:gs pos="100000">
              <a:srgbClr val="00B050"/>
            </a:gs>
            <a:gs pos="63000">
              <a:schemeClr val="bg2">
                <a:tint val="90000"/>
                <a:satMod val="92000"/>
                <a:lumMod val="120000"/>
              </a:schemeClr>
            </a:gs>
          </a:gsLst>
          <a:lin ang="2700000" scaled="1"/>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10/21/2024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7701217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conutrate.com/" TargetMode="External"/><Relationship Id="rId2" Type="http://schemas.openxmlformats.org/officeDocument/2006/relationships/hyperlink" Target="https://trimas.id/"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9.xml"/><Relationship Id="rId7" Type="http://schemas.openxmlformats.org/officeDocument/2006/relationships/slide" Target="slide4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41.xml"/><Relationship Id="rId4" Type="http://schemas.openxmlformats.org/officeDocument/2006/relationships/slide" Target="slide40.xml"/></Relationships>
</file>

<file path=ppt/slides/_rels/slide13.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 Id="rId9"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hyperlink" Target="https://pixabay.com/en/plus-sign-icon-button-green-304947/"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28.png"/><Relationship Id="rId3" Type="http://schemas.openxmlformats.org/officeDocument/2006/relationships/image" Target="../media/image103.jpeg"/><Relationship Id="rId7" Type="http://schemas.openxmlformats.org/officeDocument/2006/relationships/image" Target="../media/image107.jpe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3.jpg"/><Relationship Id="rId10" Type="http://schemas.openxmlformats.org/officeDocument/2006/relationships/image" Target="../media/image110.jpe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8" Type="http://schemas.openxmlformats.org/officeDocument/2006/relationships/image" Target="../media/image124.jpeg"/><Relationship Id="rId13" Type="http://schemas.openxmlformats.org/officeDocument/2006/relationships/image" Target="../media/image129.jpeg"/><Relationship Id="rId3" Type="http://schemas.openxmlformats.org/officeDocument/2006/relationships/image" Target="../media/image119.emf"/><Relationship Id="rId7" Type="http://schemas.openxmlformats.org/officeDocument/2006/relationships/image" Target="../media/image123.jpeg"/><Relationship Id="rId12" Type="http://schemas.openxmlformats.org/officeDocument/2006/relationships/image" Target="../media/image128.jpe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jpe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146.jpg"/><Relationship Id="rId4" Type="http://schemas.openxmlformats.org/officeDocument/2006/relationships/image" Target="../media/image145.jpg"/></Relationships>
</file>

<file path=ppt/slides/_rels/slide4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image" Target="../media/image150.jpg"/><Relationship Id="rId4" Type="http://schemas.openxmlformats.org/officeDocument/2006/relationships/image" Target="../media/image149.jpg"/></Relationships>
</file>

<file path=ppt/slides/_rels/slide4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4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 Id="rId5" Type="http://schemas.openxmlformats.org/officeDocument/2006/relationships/image" Target="../media/image160.jpeg"/><Relationship Id="rId4" Type="http://schemas.openxmlformats.org/officeDocument/2006/relationships/image" Target="../media/image159.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sinergirodika.co.id/" TargetMode="External"/><Relationship Id="rId2" Type="http://schemas.openxmlformats.org/officeDocument/2006/relationships/hyperlink" Target="mailto:sales@sinergirodika.co.i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01E7-CF70-38B3-2B7E-27051B8C9E0D}"/>
              </a:ext>
            </a:extLst>
          </p:cNvPr>
          <p:cNvSpPr>
            <a:spLocks noGrp="1"/>
          </p:cNvSpPr>
          <p:nvPr>
            <p:ph type="title"/>
          </p:nvPr>
        </p:nvSpPr>
        <p:spPr/>
        <p:txBody>
          <a:bodyPr/>
          <a:lstStyle/>
          <a:p>
            <a:r>
              <a:rPr lang="en-US" dirty="0"/>
              <a:t>IDE Website</a:t>
            </a:r>
          </a:p>
        </p:txBody>
      </p:sp>
      <p:sp>
        <p:nvSpPr>
          <p:cNvPr id="3" name="Content Placeholder 2">
            <a:extLst>
              <a:ext uri="{FF2B5EF4-FFF2-40B4-BE49-F238E27FC236}">
                <a16:creationId xmlns:a16="http://schemas.microsoft.com/office/drawing/2014/main" id="{7B6B177B-BD98-D9CE-511A-AF243134379B}"/>
              </a:ext>
            </a:extLst>
          </p:cNvPr>
          <p:cNvSpPr>
            <a:spLocks noGrp="1"/>
          </p:cNvSpPr>
          <p:nvPr>
            <p:ph idx="1"/>
          </p:nvPr>
        </p:nvSpPr>
        <p:spPr/>
        <p:txBody>
          <a:bodyPr/>
          <a:lstStyle/>
          <a:p>
            <a:r>
              <a:rPr lang="en-US" dirty="0">
                <a:hlinkClick r:id="rId2"/>
              </a:rPr>
              <a:t>https://trimas.id/</a:t>
            </a:r>
            <a:endParaRPr lang="en-US" dirty="0"/>
          </a:p>
          <a:p>
            <a:r>
              <a:rPr lang="en-US" dirty="0" err="1">
                <a:hlinkClick r:id="rId3"/>
              </a:rPr>
              <a:t>Coconutrate</a:t>
            </a:r>
            <a:r>
              <a:rPr lang="en-US" dirty="0">
                <a:hlinkClick r:id="rId3"/>
              </a:rPr>
              <a:t> Home</a:t>
            </a:r>
            <a:endParaRPr lang="en-US" dirty="0"/>
          </a:p>
        </p:txBody>
      </p:sp>
    </p:spTree>
    <p:extLst>
      <p:ext uri="{BB962C8B-B14F-4D97-AF65-F5344CB8AC3E}">
        <p14:creationId xmlns:p14="http://schemas.microsoft.com/office/powerpoint/2010/main" val="94910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D89F30D-F95E-4102-A298-8106DF6300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951B4-69DE-4E92-594D-1178FA6F1E26}"/>
              </a:ext>
            </a:extLst>
          </p:cNvPr>
          <p:cNvSpPr>
            <a:spLocks noGrp="1"/>
          </p:cNvSpPr>
          <p:nvPr>
            <p:ph idx="1"/>
          </p:nvPr>
        </p:nvSpPr>
        <p:spPr>
          <a:xfrm>
            <a:off x="3139440" y="1445377"/>
            <a:ext cx="8371840" cy="5120640"/>
          </a:xfrm>
        </p:spPr>
        <p:txBody>
          <a:bodyPr>
            <a:normAutofit fontScale="70000" lnSpcReduction="20000"/>
          </a:bodyPr>
          <a:lstStyle/>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A.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(SBUJPTL)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329.1.8.211.M.3C.3674.B20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Registration	: 0329.02.B20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2025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PT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Badan Usaha </a:t>
            </a:r>
            <a:r>
              <a:rPr lang="en-US" dirty="0" err="1">
                <a:latin typeface="Aptos" panose="020B0004020202020204" pitchFamily="34" charset="0"/>
                <a:ea typeface="Calibri" panose="020F0502020204030204" pitchFamily="34" charset="0"/>
                <a:cs typeface="Calibri" panose="020F0502020204030204" pitchFamily="34" charset="0"/>
              </a:rPr>
              <a:t>Mandiri</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B.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a:t>
            </a:r>
            <a:r>
              <a:rPr lang="en-US" b="1" dirty="0" err="1">
                <a:latin typeface="Aptos" panose="020B0004020202020204" pitchFamily="34" charset="0"/>
                <a:ea typeface="Calibri" panose="020F0502020204030204" pitchFamily="34" charset="0"/>
                <a:cs typeface="Calibri" panose="020F0502020204030204" pitchFamily="34" charset="0"/>
              </a:rPr>
              <a:t>Ijin</a:t>
            </a:r>
            <a:r>
              <a:rPr lang="en-US" b="1" dirty="0">
                <a:latin typeface="Aptos" panose="020B0004020202020204" pitchFamily="34" charset="0"/>
                <a:ea typeface="Calibri" panose="020F0502020204030204" pitchFamily="34" charset="0"/>
                <a:cs typeface="Calibri" panose="020F0502020204030204" pitchFamily="34" charset="0"/>
              </a:rPr>
              <a:t>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(IUJPTL)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671.1/04-DESDM.IUJPTL/I/2023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2028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Dinas </a:t>
            </a:r>
            <a:r>
              <a:rPr lang="en-US" dirty="0" err="1">
                <a:latin typeface="Aptos" panose="020B0004020202020204" pitchFamily="34" charset="0"/>
                <a:ea typeface="Calibri" panose="020F0502020204030204" pitchFamily="34" charset="0"/>
                <a:cs typeface="Calibri" panose="020F0502020204030204" pitchFamily="34" charset="0"/>
              </a:rPr>
              <a:t>Energi</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Sumber</a:t>
            </a:r>
            <a:r>
              <a:rPr lang="en-US" dirty="0">
                <a:latin typeface="Aptos" panose="020B0004020202020204" pitchFamily="34" charset="0"/>
                <a:ea typeface="Calibri" panose="020F0502020204030204" pitchFamily="34" charset="0"/>
                <a:cs typeface="Calibri" panose="020F0502020204030204" pitchFamily="34" charset="0"/>
              </a:rPr>
              <a:t> Daya Mineral </a:t>
            </a:r>
            <a:r>
              <a:rPr lang="en-US" dirty="0" err="1">
                <a:latin typeface="Aptos" panose="020B0004020202020204" pitchFamily="34" charset="0"/>
                <a:ea typeface="Calibri" panose="020F0502020204030204" pitchFamily="34" charset="0"/>
                <a:cs typeface="Calibri" panose="020F0502020204030204" pitchFamily="34" charset="0"/>
              </a:rPr>
              <a:t>Provinsi</a:t>
            </a:r>
            <a:r>
              <a:rPr lang="en-US" dirty="0">
                <a:latin typeface="Aptos" panose="020B0004020202020204" pitchFamily="34" charset="0"/>
                <a:ea typeface="Calibri" panose="020F0502020204030204" pitchFamily="34" charset="0"/>
                <a:cs typeface="Calibri" panose="020F0502020204030204" pitchFamily="34" charset="0"/>
              </a:rPr>
              <a:t> Banten</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C.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a:t>
            </a:r>
            <a:r>
              <a:rPr lang="en-US" b="1" dirty="0" err="1">
                <a:latin typeface="Aptos" panose="020B0004020202020204" pitchFamily="34" charset="0"/>
                <a:ea typeface="Calibri" panose="020F0502020204030204" pitchFamily="34" charset="0"/>
                <a:cs typeface="Calibri" panose="020F0502020204030204" pitchFamily="34" charset="0"/>
              </a:rPr>
              <a:t>Konstruksi</a:t>
            </a:r>
            <a:r>
              <a:rPr lang="en-US" b="1" dirty="0">
                <a:latin typeface="Aptos" panose="020B0004020202020204" pitchFamily="34" charset="0"/>
                <a:ea typeface="Calibri" panose="020F0502020204030204" pitchFamily="34" charset="0"/>
                <a:cs typeface="Calibri" panose="020F0502020204030204" pitchFamily="34" charset="0"/>
              </a:rPr>
              <a:t> (SBUJK)	</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:PB-UMKU : 912000021035700070001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12 September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11 September 2026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Balai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Elektronik</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Pekerjaan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Bangunan</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Sipil</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Elektrikal</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Gedung </a:t>
            </a:r>
            <a:r>
              <a:rPr lang="en-US" dirty="0" err="1">
                <a:latin typeface="Aptos" panose="020B0004020202020204" pitchFamily="34" charset="0"/>
                <a:ea typeface="Calibri" panose="020F0502020204030204" pitchFamily="34" charset="0"/>
                <a:cs typeface="Calibri" panose="020F0502020204030204" pitchFamily="34" charset="0"/>
              </a:rPr>
              <a:t>Lainnya</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Kecil</a:t>
            </a: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7A731CE0-57D4-8104-6806-5CFB8B9CF4F9}"/>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66CDE7C0-B037-7245-B0D9-2C88712F092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A3A7547F-B4FA-F86B-E299-97E28CD3D9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D1AADEB7-789A-6C58-B2D3-377CCC3080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CEF7213F-F1C1-0B8A-017A-0916ED0E938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8AF3941A-BA7B-8B2C-AD57-09379D10D70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FF6A435-3748-2A61-191D-C5F710746B1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FD18BEA0-EDE5-EFF7-BCF1-7AD6F45AE52C}"/>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084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19701F1-BA7E-ABC8-FEA9-17FFB78242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CB7A5-7DEE-4450-5EBD-11588FB936CD}"/>
              </a:ext>
            </a:extLst>
          </p:cNvPr>
          <p:cNvSpPr>
            <a:spLocks noGrp="1"/>
          </p:cNvSpPr>
          <p:nvPr>
            <p:ph idx="1"/>
          </p:nvPr>
        </p:nvSpPr>
        <p:spPr>
          <a:xfrm>
            <a:off x="2749274" y="1574106"/>
            <a:ext cx="5747280" cy="538480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A. </a:t>
            </a:r>
            <a:r>
              <a:rPr lang="en-US" sz="1200" b="1" dirty="0" err="1">
                <a:latin typeface="Aptos" panose="020B0004020202020204" pitchFamily="34" charset="0"/>
                <a:ea typeface="Calibri" panose="020F0502020204030204" pitchFamily="34" charset="0"/>
                <a:cs typeface="Calibri" panose="020F0502020204030204" pitchFamily="34" charset="0"/>
              </a:rPr>
              <a:t>Sertifikat</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Manajemen</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Keselamatan</a:t>
            </a:r>
            <a:r>
              <a:rPr lang="en-US" sz="1200" b="1" dirty="0">
                <a:latin typeface="Aptos" panose="020B0004020202020204" pitchFamily="34" charset="0"/>
                <a:ea typeface="Calibri" panose="020F0502020204030204" pitchFamily="34" charset="0"/>
                <a:cs typeface="Calibri" panose="020F0502020204030204" pitchFamily="34" charset="0"/>
              </a:rPr>
              <a:t> dan Kesehatan </a:t>
            </a:r>
            <a:r>
              <a:rPr lang="en-US" sz="1200" b="1" dirty="0" err="1">
                <a:latin typeface="Aptos" panose="020B0004020202020204" pitchFamily="34" charset="0"/>
                <a:ea typeface="Calibri" panose="020F0502020204030204" pitchFamily="34" charset="0"/>
                <a:cs typeface="Calibri" panose="020F0502020204030204" pitchFamily="34" charset="0"/>
              </a:rPr>
              <a:t>Kerja</a:t>
            </a:r>
            <a:r>
              <a:rPr lang="en-US" sz="1200" b="1" dirty="0">
                <a:latin typeface="Aptos" panose="020B0004020202020204" pitchFamily="34" charset="0"/>
                <a:ea typeface="Calibri" panose="020F0502020204030204" pitchFamily="34" charset="0"/>
                <a:cs typeface="Calibri" panose="020F0502020204030204" pitchFamily="34" charset="0"/>
              </a:rPr>
              <a:t> (SMK3)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SMK3.2020.MAL.SK.968</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:09 June 2023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09 June 2026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:Kementerian </a:t>
            </a:r>
            <a:r>
              <a:rPr lang="en-US" sz="1200" dirty="0" err="1">
                <a:latin typeface="Aptos" panose="020B0004020202020204" pitchFamily="34" charset="0"/>
                <a:ea typeface="Calibri" panose="020F0502020204030204" pitchFamily="34" charset="0"/>
                <a:cs typeface="Calibri" panose="020F0502020204030204" pitchFamily="34" charset="0"/>
              </a:rPr>
              <a:t>Ketenagakerjaan</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B. SERTIFIKAT CONTRACTOR SAFETY MANAGEMENT SYSTEM (CSMS)</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001402/DIST/CSMS/IX/2022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23 September 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CSMS Criteria  : Sangat Tinggi</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24 September 2025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Serpong</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C. AHLI K3 UMUM</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0053050923/Q-AK3U/36/IX/2023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5 September 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Ansar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5 September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D. AHLI K3 LISTRIK</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5/1116/AS.02.04/III/2020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13 March 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Supratman</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21 March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4D9CF94-D2CC-ACD3-5F85-EE9E3F3E21E9}"/>
              </a:ext>
            </a:extLst>
          </p:cNvPr>
          <p:cNvPicPr>
            <a:picLocks noChangeAspect="1"/>
          </p:cNvPicPr>
          <p:nvPr/>
        </p:nvPicPr>
        <p:blipFill rotWithShape="1">
          <a:blip r:embed="rId2"/>
          <a:srcRect b="6871"/>
          <a:stretch/>
        </p:blipFill>
        <p:spPr>
          <a:xfrm>
            <a:off x="7703744" y="1672047"/>
            <a:ext cx="4189290" cy="2926081"/>
          </a:xfrm>
          <a:prstGeom prst="rect">
            <a:avLst/>
          </a:prstGeom>
        </p:spPr>
      </p:pic>
      <p:sp>
        <p:nvSpPr>
          <p:cNvPr id="7" name="TextBox 6">
            <a:extLst>
              <a:ext uri="{FF2B5EF4-FFF2-40B4-BE49-F238E27FC236}">
                <a16:creationId xmlns:a16="http://schemas.microsoft.com/office/drawing/2014/main" id="{F5DC67DF-BE6F-985F-170A-281DDD287607}"/>
              </a:ext>
            </a:extLst>
          </p:cNvPr>
          <p:cNvSpPr txBox="1"/>
          <p:nvPr/>
        </p:nvSpPr>
        <p:spPr>
          <a:xfrm>
            <a:off x="8553674" y="4643086"/>
            <a:ext cx="2373278" cy="307777"/>
          </a:xfrm>
          <a:prstGeom prst="rect">
            <a:avLst/>
          </a:prstGeom>
          <a:noFill/>
        </p:spPr>
        <p:txBody>
          <a:bodyPr wrap="none" rtlCol="0">
            <a:spAutoFit/>
          </a:bodyPr>
          <a:lstStyle/>
          <a:p>
            <a:r>
              <a:rPr lang="en-US" sz="1400" dirty="0">
                <a:latin typeface="Aptos" panose="020B0004020202020204" pitchFamily="34" charset="0"/>
              </a:rPr>
              <a:t>PT </a:t>
            </a:r>
            <a:r>
              <a:rPr lang="en-US" sz="1400" dirty="0" err="1">
                <a:latin typeface="Aptos" panose="020B0004020202020204" pitchFamily="34" charset="0"/>
              </a:rPr>
              <a:t>Sinergi</a:t>
            </a:r>
            <a:r>
              <a:rPr lang="en-US" sz="1400" dirty="0">
                <a:latin typeface="Aptos" panose="020B0004020202020204" pitchFamily="34" charset="0"/>
              </a:rPr>
              <a:t> Rodika Field Team</a:t>
            </a:r>
          </a:p>
        </p:txBody>
      </p:sp>
      <p:grpSp>
        <p:nvGrpSpPr>
          <p:cNvPr id="2" name="Group 1">
            <a:extLst>
              <a:ext uri="{FF2B5EF4-FFF2-40B4-BE49-F238E27FC236}">
                <a16:creationId xmlns:a16="http://schemas.microsoft.com/office/drawing/2014/main" id="{C8EE259D-606B-3107-B140-283C28D3649E}"/>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78A856D8-0D07-0A5A-E7F5-FA6868D7C1F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9FC86E0B-DCE2-7B9D-4366-2E8140A17B0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23C39C40-338A-D270-EC48-4044987D6A18}"/>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5C755B55-2998-3271-73FA-DCD8221F0F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09124DA0-9064-019C-5053-FA9F4336FAF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32363146-A4B9-9162-9123-CFAB970CBF7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573F1C46-EE09-369F-2BA2-08643DBBC70B}"/>
              </a:ext>
            </a:extLst>
          </p:cNvPr>
          <p:cNvSpPr txBox="1"/>
          <p:nvPr/>
        </p:nvSpPr>
        <p:spPr>
          <a:xfrm>
            <a:off x="8377506" y="1298000"/>
            <a:ext cx="3814494" cy="369332"/>
          </a:xfrm>
          <a:prstGeom prst="rect">
            <a:avLst/>
          </a:prstGeom>
          <a:noFill/>
        </p:spPr>
        <p:txBody>
          <a:bodyPr wrap="square">
            <a:spAutoFit/>
          </a:bodyPr>
          <a:lstStyle/>
          <a:p>
            <a:r>
              <a:rPr lang="en-US" dirty="0">
                <a:solidFill>
                  <a:srgbClr val="FF0000"/>
                </a:solidFill>
                <a:latin typeface="Aptos" panose="020B0004020202020204" pitchFamily="34" charset="0"/>
              </a:rPr>
              <a:t>Image : 005_Sinergi Team.jpg</a:t>
            </a:r>
          </a:p>
        </p:txBody>
      </p:sp>
      <p:sp>
        <p:nvSpPr>
          <p:cNvPr id="22" name="TextBox 21">
            <a:extLst>
              <a:ext uri="{FF2B5EF4-FFF2-40B4-BE49-F238E27FC236}">
                <a16:creationId xmlns:a16="http://schemas.microsoft.com/office/drawing/2014/main" id="{705AEDFE-98EE-8899-1355-8DF07C4D769F}"/>
              </a:ext>
            </a:extLst>
          </p:cNvPr>
          <p:cNvSpPr txBox="1"/>
          <p:nvPr/>
        </p:nvSpPr>
        <p:spPr>
          <a:xfrm>
            <a:off x="166886" y="1816338"/>
            <a:ext cx="2369806" cy="2123658"/>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SMK3, CSMS, 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484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B3ED2-9E43-45B8-857F-40CDC39DF445}"/>
              </a:ext>
            </a:extLst>
          </p:cNvPr>
          <p:cNvSpPr>
            <a:spLocks noGrp="1"/>
          </p:cNvSpPr>
          <p:nvPr>
            <p:ph idx="1"/>
          </p:nvPr>
        </p:nvSpPr>
        <p:spPr>
          <a:xfrm>
            <a:off x="8392726" y="941572"/>
            <a:ext cx="4541519" cy="5427330"/>
          </a:xfrm>
        </p:spPr>
        <p:txBody>
          <a:bodyPr>
            <a:noAutofit/>
          </a:bodyPr>
          <a:lstStyle/>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Relay Protection </a:t>
            </a:r>
            <a:r>
              <a:rPr lang="en-US" sz="1100" dirty="0">
                <a:latin typeface="Aptos" panose="020B0004020202020204" pitchFamily="34" charset="0"/>
                <a:ea typeface="Calibri" panose="020F0502020204030204" pitchFamily="34" charset="0"/>
                <a:cs typeface="Calibri" panose="020F0502020204030204" pitchFamily="34" charset="0"/>
              </a:rPr>
              <a:t>: Over current/ Ground Fault,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Transformer Differential, Line Current Differential,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Under Frequency Relay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b="1" dirty="0">
                <a:latin typeface="Aptos" panose="020B0004020202020204" pitchFamily="34" charset="0"/>
                <a:ea typeface="Calibri" panose="020F0502020204030204" pitchFamily="34" charset="0"/>
                <a:cs typeface="Calibri" panose="020F0502020204030204" pitchFamily="34" charset="0"/>
                <a:hlinkClick r:id="rId2"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Generator set, ATS AMF </a:t>
            </a:r>
            <a:r>
              <a:rPr lang="en-US" sz="1100" dirty="0">
                <a:latin typeface="Aptos" panose="020B0004020202020204" pitchFamily="34" charset="0"/>
                <a:ea typeface="Calibri" panose="020F0502020204030204" pitchFamily="34" charset="0"/>
                <a:cs typeface="Calibri" panose="020F0502020204030204" pitchFamily="34" charset="0"/>
              </a:rPr>
              <a:t>and UPS as Substation backup</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power when main power disappear,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Generator operates automatically controlled by ATS AMF to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supply the electricity to Substation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3" action="ppaction://hlinksldjump"/>
              </a:rPr>
              <a:t>&gt;&gt; Projects Ref</a:t>
            </a: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Energy metering </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Class 0.2s and 0.5,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Power Quality monitoring, Voltage dip/Sag/swell,</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b="1" dirty="0">
                <a:latin typeface="Aptos" panose="020B0004020202020204" pitchFamily="34" charset="0"/>
                <a:ea typeface="Calibri" panose="020F0502020204030204" pitchFamily="34" charset="0"/>
                <a:cs typeface="Calibri" panose="020F0502020204030204" pitchFamily="34" charset="0"/>
                <a:hlinkClick r:id="rId4"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Scada System </a:t>
            </a:r>
            <a:r>
              <a:rPr lang="en-US" sz="1100" dirty="0">
                <a:latin typeface="Aptos" panose="020B0004020202020204" pitchFamily="34" charset="0"/>
                <a:ea typeface="Calibri" panose="020F0502020204030204" pitchFamily="34" charset="0"/>
                <a:cs typeface="Calibri" panose="020F0502020204030204" pitchFamily="34" charset="0"/>
              </a:rPr>
              <a:t>: Key point control, monitor and analyze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via means of media and protocol communication and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temperature sensor for early warning system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5"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DC power supply </a:t>
            </a:r>
            <a:r>
              <a:rPr lang="en-US" sz="1100" dirty="0">
                <a:latin typeface="Aptos" panose="020B0004020202020204" pitchFamily="34" charset="0"/>
                <a:ea typeface="Calibri" panose="020F0502020204030204" pitchFamily="34" charset="0"/>
                <a:cs typeface="Calibri" panose="020F0502020204030204" pitchFamily="34" charset="0"/>
              </a:rPr>
              <a:t>: Rectifier 24/48/110 VDC,</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Inverter DC/220VAC, Battery LifePO4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6"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Transformer Oil Purifier </a:t>
            </a:r>
            <a:r>
              <a:rPr lang="en-US" sz="1100" dirty="0">
                <a:latin typeface="Aptos" panose="020B0004020202020204" pitchFamily="34" charset="0"/>
                <a:ea typeface="Calibri" panose="020F0502020204030204" pitchFamily="34" charset="0"/>
                <a:cs typeface="Calibri" panose="020F0502020204030204" pitchFamily="34" charset="0"/>
              </a:rPr>
              <a:t>to improve insulation oil by removing</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trace water, gas, particulate matters etc. to boost performance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and life time of transformers, circuit breakers, mutual inductors</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and cable with Capacity : 2000, 4000, 6000 liter/hour</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based on size of transformer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 More </a:t>
            </a:r>
            <a:r>
              <a:rPr lang="en-US" sz="1100" b="1" dirty="0">
                <a:latin typeface="Aptos" panose="020B0004020202020204" pitchFamily="34" charset="0"/>
                <a:ea typeface="Calibri" panose="020F0502020204030204" pitchFamily="34" charset="0"/>
                <a:cs typeface="Calibri" panose="020F0502020204030204" pitchFamily="34" charset="0"/>
                <a:hlinkClick r:id="rId7"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More &gt;&gt; Product</a:t>
            </a: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A39F9BB-E67D-CECD-93FE-340B1C12BDCC}"/>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7E2C23A-442B-76D2-46F8-5B72D0B7E784}"/>
              </a:ext>
            </a:extLst>
          </p:cNvPr>
          <p:cNvPicPr>
            <a:picLocks noChangeAspect="1"/>
          </p:cNvPicPr>
          <p:nvPr/>
        </p:nvPicPr>
        <p:blipFill>
          <a:blip r:embed="rId8"/>
          <a:stretch>
            <a:fillRect/>
          </a:stretch>
        </p:blipFill>
        <p:spPr>
          <a:xfrm>
            <a:off x="3867823" y="1641266"/>
            <a:ext cx="4423514" cy="3836555"/>
          </a:xfrm>
          <a:prstGeom prst="rect">
            <a:avLst/>
          </a:prstGeom>
        </p:spPr>
      </p:pic>
      <p:grpSp>
        <p:nvGrpSpPr>
          <p:cNvPr id="2" name="Group 1">
            <a:extLst>
              <a:ext uri="{FF2B5EF4-FFF2-40B4-BE49-F238E27FC236}">
                <a16:creationId xmlns:a16="http://schemas.microsoft.com/office/drawing/2014/main" id="{D77B6C8E-4CB8-B052-86A5-959823D2885B}"/>
              </a:ext>
            </a:extLst>
          </p:cNvPr>
          <p:cNvGrpSpPr/>
          <p:nvPr/>
        </p:nvGrpSpPr>
        <p:grpSpPr>
          <a:xfrm>
            <a:off x="2444664" y="334513"/>
            <a:ext cx="8107736" cy="429659"/>
            <a:chOff x="2444664" y="291983"/>
            <a:chExt cx="8107736" cy="429659"/>
          </a:xfrm>
        </p:grpSpPr>
        <p:sp>
          <p:nvSpPr>
            <p:cNvPr id="13" name="Subtitle 2">
              <a:extLst>
                <a:ext uri="{FF2B5EF4-FFF2-40B4-BE49-F238E27FC236}">
                  <a16:creationId xmlns:a16="http://schemas.microsoft.com/office/drawing/2014/main" id="{44FB0C32-35AD-AB80-FF21-C5C44D38AE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C05FFF1D-8AA4-71DA-4FAC-9A26E9D7489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70A72838-4A3D-8B76-CFD1-24BAB19C548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613CD9EF-1C82-D7DD-348A-577CCE644B7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C79A0590-05BB-1C7B-0637-17B617A223B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514C7917-D68A-58F2-134B-A47A864CEF2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9" name="TextBox 18">
            <a:extLst>
              <a:ext uri="{FF2B5EF4-FFF2-40B4-BE49-F238E27FC236}">
                <a16:creationId xmlns:a16="http://schemas.microsoft.com/office/drawing/2014/main" id="{34DCD87C-9553-27A1-ED23-40C1A711F27F}"/>
              </a:ext>
            </a:extLst>
          </p:cNvPr>
          <p:cNvSpPr txBox="1"/>
          <p:nvPr/>
        </p:nvSpPr>
        <p:spPr>
          <a:xfrm>
            <a:off x="5025315" y="764172"/>
            <a:ext cx="3165610" cy="646331"/>
          </a:xfrm>
          <a:prstGeom prst="rect">
            <a:avLst/>
          </a:prstGeom>
          <a:solidFill>
            <a:srgbClr val="FFC000"/>
          </a:solidFill>
        </p:spPr>
        <p:txBody>
          <a:bodyPr wrap="none" rtlCol="0">
            <a:spAutoFit/>
          </a:bodyPr>
          <a:lstStyle/>
          <a:p>
            <a:r>
              <a:rPr lang="en-US" sz="1200" dirty="0">
                <a:latin typeface="Aptos" panose="020B0004020202020204" pitchFamily="34" charset="0"/>
              </a:rPr>
              <a:t>Electrical Service</a:t>
            </a:r>
          </a:p>
          <a:p>
            <a:r>
              <a:rPr lang="en-US" sz="1200" dirty="0">
                <a:latin typeface="Aptos" panose="020B0004020202020204" pitchFamily="34" charset="0"/>
              </a:rPr>
              <a:t>Electric Vehicle Charger (SPKLU)</a:t>
            </a:r>
          </a:p>
          <a:p>
            <a:r>
              <a:rPr lang="en-US" sz="1200" dirty="0">
                <a:latin typeface="Aptos" panose="020B0004020202020204" pitchFamily="34" charset="0"/>
                <a:ea typeface="Calibri" panose="020F0502020204030204" pitchFamily="34" charset="0"/>
                <a:cs typeface="Calibri" panose="020F0502020204030204" pitchFamily="34" charset="0"/>
              </a:rPr>
              <a:t>ENERGY AND ENVIRONMENT MANAGEMENT</a:t>
            </a:r>
            <a:endParaRPr lang="en-US" sz="1200" dirty="0">
              <a:latin typeface="Aptos" panose="020B0004020202020204" pitchFamily="34" charset="0"/>
            </a:endParaRPr>
          </a:p>
        </p:txBody>
      </p:sp>
      <p:sp>
        <p:nvSpPr>
          <p:cNvPr id="21" name="TextBox 20">
            <a:extLst>
              <a:ext uri="{FF2B5EF4-FFF2-40B4-BE49-F238E27FC236}">
                <a16:creationId xmlns:a16="http://schemas.microsoft.com/office/drawing/2014/main" id="{A18253EB-9ED6-A6E1-DD63-6AA6382EDD3C}"/>
              </a:ext>
            </a:extLst>
          </p:cNvPr>
          <p:cNvSpPr txBox="1"/>
          <p:nvPr/>
        </p:nvSpPr>
        <p:spPr>
          <a:xfrm>
            <a:off x="3976577" y="5629548"/>
            <a:ext cx="6464594"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006_Electrical Service Scheme.jpg</a:t>
            </a:r>
          </a:p>
        </p:txBody>
      </p:sp>
    </p:spTree>
    <p:extLst>
      <p:ext uri="{BB962C8B-B14F-4D97-AF65-F5344CB8AC3E}">
        <p14:creationId xmlns:p14="http://schemas.microsoft.com/office/powerpoint/2010/main" val="1162831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D542-C8CE-4E61-907A-AE141E976214}"/>
              </a:ext>
            </a:extLst>
          </p:cNvPr>
          <p:cNvSpPr>
            <a:spLocks noGrp="1"/>
          </p:cNvSpPr>
          <p:nvPr>
            <p:ph type="title"/>
          </p:nvPr>
        </p:nvSpPr>
        <p:spPr>
          <a:xfrm>
            <a:off x="4009421" y="1030992"/>
            <a:ext cx="4789139" cy="544018"/>
          </a:xfrm>
        </p:spPr>
        <p:txBody>
          <a:bodyPr anchor="t">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GENSET + AMF BACKUP POWER SUPPLY</a:t>
            </a:r>
          </a:p>
        </p:txBody>
      </p:sp>
      <p:sp>
        <p:nvSpPr>
          <p:cNvPr id="9" name="Content Placeholder 2">
            <a:extLst>
              <a:ext uri="{FF2B5EF4-FFF2-40B4-BE49-F238E27FC236}">
                <a16:creationId xmlns:a16="http://schemas.microsoft.com/office/drawing/2014/main" id="{498503A2-186D-3847-99DF-B36ADF8684BD}"/>
              </a:ext>
            </a:extLst>
          </p:cNvPr>
          <p:cNvSpPr>
            <a:spLocks noGrp="1"/>
          </p:cNvSpPr>
          <p:nvPr>
            <p:ph idx="1"/>
          </p:nvPr>
        </p:nvSpPr>
        <p:spPr>
          <a:xfrm>
            <a:off x="4289834" y="4121945"/>
            <a:ext cx="4123080" cy="2322090"/>
          </a:xfrm>
        </p:spPr>
        <p:txBody>
          <a:bodyPr>
            <a:normAutofit lnSpcReduction="10000"/>
          </a:bodyPr>
          <a:lstStyle/>
          <a:p>
            <a:pPr marL="0" indent="0">
              <a:buNone/>
            </a:pPr>
            <a:r>
              <a:rPr lang="en-US" sz="1200" b="1" dirty="0">
                <a:latin typeface="Aptos" panose="020B0004020202020204" pitchFamily="34" charset="0"/>
                <a:ea typeface="Calibri" panose="020F0502020204030204" pitchFamily="34" charset="0"/>
                <a:cs typeface="Calibri" panose="020F0502020204030204" pitchFamily="34" charset="0"/>
              </a:rPr>
              <a:t>GENERATOR SET</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Supply and New Installation as main or backup power supply, Ranging from 25-2500 kVA, Open or Silent type to Mobile Trailer option.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Comprehensive Genset Services: Includes routine maintenance, General Overhaul (GOH), and Top Overhaul (TOH) for ensuring optimal genset performance and lifespan.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Customized Repair Solutions: Providing expert repair services for a broad range of genset models, ensuring rapid response and minimized downtime.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Energy Consultancy: Offering professional advice on energy management and efficiency, helping businesses optimize their energy use and reduce costs.</a:t>
            </a:r>
          </a:p>
        </p:txBody>
      </p:sp>
      <p:sp>
        <p:nvSpPr>
          <p:cNvPr id="10" name="Content Placeholder 2">
            <a:extLst>
              <a:ext uri="{FF2B5EF4-FFF2-40B4-BE49-F238E27FC236}">
                <a16:creationId xmlns:a16="http://schemas.microsoft.com/office/drawing/2014/main" id="{F2235816-B60E-4A51-ACB8-375925CB905C}"/>
              </a:ext>
            </a:extLst>
          </p:cNvPr>
          <p:cNvSpPr txBox="1">
            <a:spLocks/>
          </p:cNvSpPr>
          <p:nvPr/>
        </p:nvSpPr>
        <p:spPr>
          <a:xfrm>
            <a:off x="8603347" y="4243927"/>
            <a:ext cx="3898105" cy="23220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ATS &amp; UPS</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Electrical Installations: Comprehensive services for the installation and maintenance of electricity infrastructure, including connections to PLN and necessary installation using Automatic Transfer System ATS AMF with automatic running when the power our from PLN and back to main when back to normal</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Wide range of capacity Uninterrupted Power Supply (UPS) to provide continuous power from the internal battery until utility power returns to safe levels or the battery is fully discharged for </a:t>
            </a:r>
            <a:r>
              <a:rPr lang="en-US" sz="1200" b="1" dirty="0">
                <a:latin typeface="Aptos" panose="020B0004020202020204" pitchFamily="34" charset="0"/>
                <a:ea typeface="Calibri" panose="020F0502020204030204" pitchFamily="34" charset="0"/>
                <a:cs typeface="Calibri" panose="020F0502020204030204" pitchFamily="34" charset="0"/>
              </a:rPr>
              <a:t>critical installation </a:t>
            </a:r>
            <a:r>
              <a:rPr lang="en-US" sz="1200" dirty="0">
                <a:latin typeface="Aptos" panose="020B0004020202020204" pitchFamily="34" charset="0"/>
                <a:ea typeface="Calibri" panose="020F0502020204030204" pitchFamily="34" charset="0"/>
                <a:cs typeface="Calibri" panose="020F0502020204030204" pitchFamily="34" charset="0"/>
              </a:rPr>
              <a:t>like Hospital, IT Servers, Traffic management, Cellular providers BTS, </a:t>
            </a:r>
            <a:r>
              <a:rPr lang="en-US" sz="1200" dirty="0" err="1">
                <a:latin typeface="Aptos" panose="020B0004020202020204" pitchFamily="34" charset="0"/>
                <a:ea typeface="Calibri" panose="020F0502020204030204" pitchFamily="34" charset="0"/>
                <a:cs typeface="Calibri" panose="020F0502020204030204" pitchFamily="34" charset="0"/>
              </a:rPr>
              <a:t>etc</a:t>
            </a: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C23CC2C-707A-7665-7A5E-70A5BC61695F}"/>
              </a:ext>
            </a:extLst>
          </p:cNvPr>
          <p:cNvPicPr>
            <a:picLocks noChangeAspect="1"/>
          </p:cNvPicPr>
          <p:nvPr/>
        </p:nvPicPr>
        <p:blipFill>
          <a:blip r:embed="rId2"/>
          <a:stretch>
            <a:fillRect/>
          </a:stretch>
        </p:blipFill>
        <p:spPr>
          <a:xfrm>
            <a:off x="5028640" y="1575010"/>
            <a:ext cx="5239026" cy="2447966"/>
          </a:xfrm>
          <a:prstGeom prst="rect">
            <a:avLst/>
          </a:prstGeom>
        </p:spPr>
      </p:pic>
      <p:sp>
        <p:nvSpPr>
          <p:cNvPr id="4" name="TextBox 3">
            <a:extLst>
              <a:ext uri="{FF2B5EF4-FFF2-40B4-BE49-F238E27FC236}">
                <a16:creationId xmlns:a16="http://schemas.microsoft.com/office/drawing/2014/main" id="{87A2503A-4B21-F04A-7AFA-F7435FD5910C}"/>
              </a:ext>
            </a:extLst>
          </p:cNvPr>
          <p:cNvSpPr txBox="1"/>
          <p:nvPr/>
        </p:nvSpPr>
        <p:spPr>
          <a:xfrm>
            <a:off x="4332364" y="6533443"/>
            <a:ext cx="3762312" cy="276999"/>
          </a:xfrm>
          <a:prstGeom prst="rect">
            <a:avLst/>
          </a:prstGeom>
          <a:noFill/>
        </p:spPr>
        <p:txBody>
          <a:bodyPr wrap="none" rtlCol="0">
            <a:spAutoFit/>
          </a:bodyPr>
          <a:lstStyle/>
          <a:p>
            <a:r>
              <a:rPr lang="en-US" sz="1200" b="1" dirty="0">
                <a:latin typeface="Aptos" panose="020B0004020202020204" pitchFamily="34" charset="0"/>
                <a:hlinkClick r:id="rId3" action="ppaction://hlinksldjump"/>
              </a:rPr>
              <a:t>&gt;&gt; More Project Reference</a:t>
            </a:r>
            <a:r>
              <a:rPr lang="en-US" sz="1200" b="1" dirty="0">
                <a:latin typeface="Aptos" panose="020B0004020202020204" pitchFamily="34" charset="0"/>
              </a:rPr>
              <a:t>    &gt;&gt; More Product Detail </a:t>
            </a:r>
          </a:p>
        </p:txBody>
      </p:sp>
      <p:grpSp>
        <p:nvGrpSpPr>
          <p:cNvPr id="15" name="Group 14">
            <a:extLst>
              <a:ext uri="{FF2B5EF4-FFF2-40B4-BE49-F238E27FC236}">
                <a16:creationId xmlns:a16="http://schemas.microsoft.com/office/drawing/2014/main" id="{1F333FDA-5183-E72B-9EDE-A14D63F1A1EE}"/>
              </a:ext>
            </a:extLst>
          </p:cNvPr>
          <p:cNvGrpSpPr/>
          <p:nvPr/>
        </p:nvGrpSpPr>
        <p:grpSpPr>
          <a:xfrm>
            <a:off x="2444664" y="291983"/>
            <a:ext cx="8107736" cy="429659"/>
            <a:chOff x="2444664" y="291983"/>
            <a:chExt cx="8107736" cy="429659"/>
          </a:xfrm>
        </p:grpSpPr>
        <p:sp>
          <p:nvSpPr>
            <p:cNvPr id="16" name="Subtitle 2">
              <a:extLst>
                <a:ext uri="{FF2B5EF4-FFF2-40B4-BE49-F238E27FC236}">
                  <a16:creationId xmlns:a16="http://schemas.microsoft.com/office/drawing/2014/main" id="{AF1A62E4-F81C-FF0E-2DE7-0A0B7ACB94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7" name="Subtitle 2">
              <a:extLst>
                <a:ext uri="{FF2B5EF4-FFF2-40B4-BE49-F238E27FC236}">
                  <a16:creationId xmlns:a16="http://schemas.microsoft.com/office/drawing/2014/main" id="{93BAD5D2-357C-E055-8388-CEFCCE9E376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972DC594-AB87-756A-0B51-B5A0BD05363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7A832B26-63A9-B4FD-BA2A-0E08D492A19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0" name="Subtitle 2">
              <a:extLst>
                <a:ext uri="{FF2B5EF4-FFF2-40B4-BE49-F238E27FC236}">
                  <a16:creationId xmlns:a16="http://schemas.microsoft.com/office/drawing/2014/main" id="{254F2735-3BC5-EDCA-6C21-4D6E0B4AF86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1" name="Subtitle 2">
              <a:extLst>
                <a:ext uri="{FF2B5EF4-FFF2-40B4-BE49-F238E27FC236}">
                  <a16:creationId xmlns:a16="http://schemas.microsoft.com/office/drawing/2014/main" id="{9EDBC8B9-FF02-E81F-0816-93F69A507FA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8F69307C-58A5-7234-D260-EF1A755B4618}"/>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96F93DBD-BE1D-77DE-C642-8EDA716C0AA4}"/>
              </a:ext>
            </a:extLst>
          </p:cNvPr>
          <p:cNvSpPr txBox="1"/>
          <p:nvPr/>
        </p:nvSpPr>
        <p:spPr>
          <a:xfrm>
            <a:off x="8686800" y="1137487"/>
            <a:ext cx="6251944"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007_Genset Scheme.jpg</a:t>
            </a:r>
          </a:p>
        </p:txBody>
      </p:sp>
    </p:spTree>
    <p:extLst>
      <p:ext uri="{BB962C8B-B14F-4D97-AF65-F5344CB8AC3E}">
        <p14:creationId xmlns:p14="http://schemas.microsoft.com/office/powerpoint/2010/main" val="374248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448B-93D8-4D5D-8DE7-D9E7DE164DD2}"/>
              </a:ext>
            </a:extLst>
          </p:cNvPr>
          <p:cNvSpPr>
            <a:spLocks noGrp="1"/>
          </p:cNvSpPr>
          <p:nvPr>
            <p:ph type="title"/>
          </p:nvPr>
        </p:nvSpPr>
        <p:spPr>
          <a:xfrm>
            <a:off x="3906402" y="950027"/>
            <a:ext cx="3217412" cy="397086"/>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SCADA SYSTEM</a:t>
            </a:r>
          </a:p>
        </p:txBody>
      </p:sp>
      <p:sp>
        <p:nvSpPr>
          <p:cNvPr id="3" name="Content Placeholder 2">
            <a:extLst>
              <a:ext uri="{FF2B5EF4-FFF2-40B4-BE49-F238E27FC236}">
                <a16:creationId xmlns:a16="http://schemas.microsoft.com/office/drawing/2014/main" id="{774D18DC-E214-4E99-B782-E6B8DBA5514D}"/>
              </a:ext>
            </a:extLst>
          </p:cNvPr>
          <p:cNvSpPr>
            <a:spLocks noGrp="1"/>
          </p:cNvSpPr>
          <p:nvPr>
            <p:ph idx="1"/>
          </p:nvPr>
        </p:nvSpPr>
        <p:spPr>
          <a:xfrm>
            <a:off x="3647440" y="4641536"/>
            <a:ext cx="7410420" cy="2194066"/>
          </a:xfrm>
        </p:spPr>
        <p:txBody>
          <a:bodyPr>
            <a:normAutofit/>
          </a:bodyPr>
          <a:lstStyle/>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To provide installation of Remote Terminal unit (RTU) and modem routers in </a:t>
            </a:r>
            <a:r>
              <a:rPr lang="en-US" sz="1200" dirty="0" err="1">
                <a:latin typeface="Aptos" panose="020B0004020202020204" pitchFamily="34" charset="0"/>
                <a:ea typeface="Calibri" panose="020F0502020204030204" pitchFamily="34" charset="0"/>
                <a:cs typeface="Calibri" panose="020F0502020204030204" pitchFamily="34" charset="0"/>
              </a:rPr>
              <a:t>keypoints</a:t>
            </a:r>
            <a:r>
              <a:rPr lang="en-US" sz="1200" dirty="0">
                <a:latin typeface="Aptos" panose="020B0004020202020204" pitchFamily="34" charset="0"/>
                <a:ea typeface="Calibri" panose="020F0502020204030204" pitchFamily="34" charset="0"/>
                <a:cs typeface="Calibri" panose="020F0502020204030204" pitchFamily="34" charset="0"/>
              </a:rPr>
              <a:t> : indoor and Pole mounting switchgears, MV/LV panels, Fault indicators, Thermal and Humidity Sensors (Early warning system) and Distribution Transformer Online Monitoring (Online losses Monitoring)</a:t>
            </a:r>
            <a:endParaRPr lang="en-US" sz="1200" b="1" dirty="0">
              <a:latin typeface="Aptos" panose="020B0004020202020204" pitchFamily="34" charset="0"/>
              <a:ea typeface="Calibri" panose="020F0502020204030204" pitchFamily="34" charset="0"/>
              <a:cs typeface="Calibri" panose="020F0502020204030204" pitchFamily="34" charset="0"/>
            </a:endParaRP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All data sent and monitored by Scada Master/ Energy Management System located in utility company (PLN)  with means of communication : Cellular 4G router, fiber optic and Internet.</a:t>
            </a: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Integration any Modbus/IEC 104/DNP3/IEC61850 protocols IEDs to existing Scada master (Siemens/ Alstom/</a:t>
            </a:r>
            <a:r>
              <a:rPr lang="en-US" sz="1200" dirty="0" err="1">
                <a:latin typeface="Aptos" panose="020B0004020202020204" pitchFamily="34" charset="0"/>
                <a:ea typeface="Calibri" panose="020F0502020204030204" pitchFamily="34" charset="0"/>
                <a:cs typeface="Calibri" panose="020F0502020204030204" pitchFamily="34" charset="0"/>
              </a:rPr>
              <a:t>Survalen</a:t>
            </a:r>
            <a:r>
              <a:rPr lang="en-US" sz="1200" dirty="0">
                <a:latin typeface="Aptos" panose="020B0004020202020204" pitchFamily="34" charset="0"/>
                <a:ea typeface="Calibri" panose="020F0502020204030204" pitchFamily="34" charset="0"/>
                <a:cs typeface="Calibri" panose="020F0502020204030204" pitchFamily="34" charset="0"/>
              </a:rPr>
              <a:t>)</a:t>
            </a:r>
          </a:p>
          <a:p>
            <a:pPr marL="0" indent="0">
              <a:lnSpc>
                <a:spcPct val="11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Project Reference  </a:t>
            </a: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Product Detail</a:t>
            </a:r>
          </a:p>
        </p:txBody>
      </p:sp>
      <p:pic>
        <p:nvPicPr>
          <p:cNvPr id="6" name="Picture 5">
            <a:extLst>
              <a:ext uri="{FF2B5EF4-FFF2-40B4-BE49-F238E27FC236}">
                <a16:creationId xmlns:a16="http://schemas.microsoft.com/office/drawing/2014/main" id="{716E9671-0097-C080-C696-426A31BC1698}"/>
              </a:ext>
            </a:extLst>
          </p:cNvPr>
          <p:cNvPicPr>
            <a:picLocks noChangeAspect="1"/>
          </p:cNvPicPr>
          <p:nvPr/>
        </p:nvPicPr>
        <p:blipFill>
          <a:blip r:embed="rId2"/>
          <a:stretch>
            <a:fillRect/>
          </a:stretch>
        </p:blipFill>
        <p:spPr>
          <a:xfrm>
            <a:off x="4101981" y="1443116"/>
            <a:ext cx="6372979" cy="3198420"/>
          </a:xfrm>
          <a:prstGeom prst="rect">
            <a:avLst/>
          </a:prstGeom>
        </p:spPr>
      </p:pic>
      <p:sp>
        <p:nvSpPr>
          <p:cNvPr id="5" name="TextBox 4">
            <a:extLst>
              <a:ext uri="{FF2B5EF4-FFF2-40B4-BE49-F238E27FC236}">
                <a16:creationId xmlns:a16="http://schemas.microsoft.com/office/drawing/2014/main" id="{28E4FDE6-5F8E-C804-247D-112DB1E737F3}"/>
              </a:ext>
            </a:extLst>
          </p:cNvPr>
          <p:cNvSpPr txBox="1"/>
          <p:nvPr/>
        </p:nvSpPr>
        <p:spPr>
          <a:xfrm>
            <a:off x="258326" y="1137920"/>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673D2609-AC0C-8473-FAD8-59D9100CCB4E}"/>
              </a:ext>
            </a:extLst>
          </p:cNvPr>
          <p:cNvGrpSpPr/>
          <p:nvPr/>
        </p:nvGrpSpPr>
        <p:grpSpPr>
          <a:xfrm>
            <a:off x="2444664" y="291983"/>
            <a:ext cx="8107736" cy="429659"/>
            <a:chOff x="2444664" y="291983"/>
            <a:chExt cx="8107736" cy="429659"/>
          </a:xfrm>
        </p:grpSpPr>
        <p:sp>
          <p:nvSpPr>
            <p:cNvPr id="14" name="Subtitle 2">
              <a:extLst>
                <a:ext uri="{FF2B5EF4-FFF2-40B4-BE49-F238E27FC236}">
                  <a16:creationId xmlns:a16="http://schemas.microsoft.com/office/drawing/2014/main" id="{FD9CF054-0CD4-6FCC-5D80-ED40CBA6825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7BE70D41-FCB5-6532-5EE9-30F61B29DF5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4B15275E-B4EF-BD1A-A799-A1E20C523A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7A4171F5-28A1-B9EF-3460-68B3AA31A4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7781F903-C82F-3713-5221-D0EC9591045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BD92CBC1-FCE0-EFC4-79D3-FBA35FB0BA6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85991EA3-DC3B-37DF-7C4C-CF3AD89C5050}"/>
              </a:ext>
            </a:extLst>
          </p:cNvPr>
          <p:cNvSpPr txBox="1"/>
          <p:nvPr/>
        </p:nvSpPr>
        <p:spPr>
          <a:xfrm>
            <a:off x="7904480" y="968643"/>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008_Scada Scheme.jpg</a:t>
            </a:r>
          </a:p>
        </p:txBody>
      </p:sp>
    </p:spTree>
    <p:extLst>
      <p:ext uri="{BB962C8B-B14F-4D97-AF65-F5344CB8AC3E}">
        <p14:creationId xmlns:p14="http://schemas.microsoft.com/office/powerpoint/2010/main" val="96457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0BA3C6-1E74-C3B0-2D4D-724AA16278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5F6534-F831-244A-2745-F21CB6869F62}"/>
              </a:ext>
            </a:extLst>
          </p:cNvPr>
          <p:cNvSpPr>
            <a:spLocks noGrp="1"/>
          </p:cNvSpPr>
          <p:nvPr>
            <p:ph idx="1"/>
          </p:nvPr>
        </p:nvSpPr>
        <p:spPr>
          <a:xfrm>
            <a:off x="3505835" y="6026028"/>
            <a:ext cx="1250709" cy="547492"/>
          </a:xfrm>
        </p:spPr>
        <p:txBody>
          <a:bodyPr>
            <a:normAutofit fontScale="92500" lnSpcReduction="10000"/>
          </a:bodyPr>
          <a:lstStyle/>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Home </a:t>
            </a:r>
            <a:r>
              <a:rPr lang="en-US" sz="1100" b="1" dirty="0" err="1">
                <a:latin typeface="Aptos" panose="020B0004020202020204" pitchFamily="34" charset="0"/>
                <a:ea typeface="Calibri" panose="020F0502020204030204" pitchFamily="34" charset="0"/>
                <a:cs typeface="Calibri" panose="020F0502020204030204" pitchFamily="34" charset="0"/>
              </a:rPr>
              <a:t>Wallbox</a:t>
            </a:r>
            <a:r>
              <a:rPr lang="en-US" sz="1100" b="1" dirty="0">
                <a:latin typeface="Aptos" panose="020B0004020202020204" pitchFamily="34" charset="0"/>
                <a:ea typeface="Calibri" panose="020F0502020204030204" pitchFamily="34" charset="0"/>
                <a:cs typeface="Calibri" panose="020F0502020204030204" pitchFamily="34" charset="0"/>
              </a:rPr>
              <a:t> Charger SWIFT 2.0</a:t>
            </a:r>
          </a:p>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AC 7/11/22 kW</a:t>
            </a:r>
          </a:p>
          <a:p>
            <a:pPr marL="0" indent="0" algn="ctr">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436DEE8-844E-9FB4-5E22-DB92122D9FA7}"/>
              </a:ext>
            </a:extLst>
          </p:cNvPr>
          <p:cNvSpPr txBox="1"/>
          <p:nvPr/>
        </p:nvSpPr>
        <p:spPr>
          <a:xfrm>
            <a:off x="3505835" y="791995"/>
            <a:ext cx="6096000" cy="369332"/>
          </a:xfrm>
          <a:prstGeom prst="rect">
            <a:avLst/>
          </a:prstGeom>
          <a:noFill/>
        </p:spPr>
        <p:txBody>
          <a:bodyPr wrap="square">
            <a:spAutoFit/>
          </a:bodyPr>
          <a:lstStyle/>
          <a:p>
            <a:r>
              <a:rPr lang="en-US" b="1" dirty="0">
                <a:latin typeface="Aptos" panose="020B0004020202020204" pitchFamily="34" charset="0"/>
                <a:ea typeface="Calibri" panose="020F0502020204030204" pitchFamily="34" charset="0"/>
                <a:cs typeface="Calibri" panose="020F0502020204030204" pitchFamily="34" charset="0"/>
              </a:rPr>
              <a:t>ELECTRIC VEHICLE CHARGER (SPKLU)</a:t>
            </a:r>
            <a:endParaRPr lang="en-US" sz="1800" b="1" dirty="0">
              <a:latin typeface="Aptos" panose="020B000402020202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588182-368A-8D5A-1792-F50618E5169F}"/>
              </a:ext>
            </a:extLst>
          </p:cNvPr>
          <p:cNvPicPr>
            <a:picLocks noChangeAspect="1"/>
          </p:cNvPicPr>
          <p:nvPr/>
        </p:nvPicPr>
        <p:blipFill>
          <a:blip r:embed="rId2"/>
          <a:stretch>
            <a:fillRect/>
          </a:stretch>
        </p:blipFill>
        <p:spPr>
          <a:xfrm>
            <a:off x="3505835" y="1240389"/>
            <a:ext cx="3535045" cy="2599298"/>
          </a:xfrm>
          <a:prstGeom prst="rect">
            <a:avLst/>
          </a:prstGeom>
        </p:spPr>
      </p:pic>
      <p:pic>
        <p:nvPicPr>
          <p:cNvPr id="12" name="Picture 11">
            <a:extLst>
              <a:ext uri="{FF2B5EF4-FFF2-40B4-BE49-F238E27FC236}">
                <a16:creationId xmlns:a16="http://schemas.microsoft.com/office/drawing/2014/main" id="{5E5C9BAE-F752-7DD6-8AB4-4EB0391A69C1}"/>
              </a:ext>
            </a:extLst>
          </p:cNvPr>
          <p:cNvPicPr>
            <a:picLocks noChangeAspect="1"/>
          </p:cNvPicPr>
          <p:nvPr/>
        </p:nvPicPr>
        <p:blipFill>
          <a:blip r:embed="rId3"/>
          <a:stretch>
            <a:fillRect/>
          </a:stretch>
        </p:blipFill>
        <p:spPr>
          <a:xfrm>
            <a:off x="5598655" y="4110721"/>
            <a:ext cx="1990676" cy="1816603"/>
          </a:xfrm>
          <a:prstGeom prst="rect">
            <a:avLst/>
          </a:prstGeom>
        </p:spPr>
      </p:pic>
      <p:pic>
        <p:nvPicPr>
          <p:cNvPr id="14" name="Picture 13">
            <a:extLst>
              <a:ext uri="{FF2B5EF4-FFF2-40B4-BE49-F238E27FC236}">
                <a16:creationId xmlns:a16="http://schemas.microsoft.com/office/drawing/2014/main" id="{944D67B3-7D6D-063E-930A-342EC379B356}"/>
              </a:ext>
            </a:extLst>
          </p:cNvPr>
          <p:cNvPicPr>
            <a:picLocks noChangeAspect="1"/>
          </p:cNvPicPr>
          <p:nvPr/>
        </p:nvPicPr>
        <p:blipFill>
          <a:blip r:embed="rId4"/>
          <a:stretch>
            <a:fillRect/>
          </a:stretch>
        </p:blipFill>
        <p:spPr>
          <a:xfrm>
            <a:off x="3603897" y="4327219"/>
            <a:ext cx="1669338" cy="1645057"/>
          </a:xfrm>
          <a:prstGeom prst="rect">
            <a:avLst/>
          </a:prstGeom>
        </p:spPr>
      </p:pic>
      <p:pic>
        <p:nvPicPr>
          <p:cNvPr id="16" name="Picture 15">
            <a:extLst>
              <a:ext uri="{FF2B5EF4-FFF2-40B4-BE49-F238E27FC236}">
                <a16:creationId xmlns:a16="http://schemas.microsoft.com/office/drawing/2014/main" id="{EB666B0F-74F9-0048-F99B-235F73CFDCA6}"/>
              </a:ext>
            </a:extLst>
          </p:cNvPr>
          <p:cNvPicPr>
            <a:picLocks noChangeAspect="1"/>
          </p:cNvPicPr>
          <p:nvPr/>
        </p:nvPicPr>
        <p:blipFill>
          <a:blip r:embed="rId5"/>
          <a:stretch>
            <a:fillRect/>
          </a:stretch>
        </p:blipFill>
        <p:spPr>
          <a:xfrm>
            <a:off x="8095498" y="4239101"/>
            <a:ext cx="1741120" cy="2315899"/>
          </a:xfrm>
          <a:prstGeom prst="rect">
            <a:avLst/>
          </a:prstGeom>
        </p:spPr>
      </p:pic>
      <p:pic>
        <p:nvPicPr>
          <p:cNvPr id="18" name="Picture 17">
            <a:extLst>
              <a:ext uri="{FF2B5EF4-FFF2-40B4-BE49-F238E27FC236}">
                <a16:creationId xmlns:a16="http://schemas.microsoft.com/office/drawing/2014/main" id="{49137CDC-AAAC-DAA1-D28B-0523ABC30CBB}"/>
              </a:ext>
            </a:extLst>
          </p:cNvPr>
          <p:cNvPicPr>
            <a:picLocks noChangeAspect="1"/>
          </p:cNvPicPr>
          <p:nvPr/>
        </p:nvPicPr>
        <p:blipFill>
          <a:blip r:embed="rId6"/>
          <a:stretch>
            <a:fillRect/>
          </a:stretch>
        </p:blipFill>
        <p:spPr>
          <a:xfrm>
            <a:off x="7468523" y="1275269"/>
            <a:ext cx="3294887" cy="2564417"/>
          </a:xfrm>
          <a:prstGeom prst="rect">
            <a:avLst/>
          </a:prstGeom>
        </p:spPr>
      </p:pic>
      <p:sp>
        <p:nvSpPr>
          <p:cNvPr id="19" name="Content Placeholder 2">
            <a:extLst>
              <a:ext uri="{FF2B5EF4-FFF2-40B4-BE49-F238E27FC236}">
                <a16:creationId xmlns:a16="http://schemas.microsoft.com/office/drawing/2014/main" id="{AF04023A-686A-2141-52E6-AD8359D1088C}"/>
              </a:ext>
            </a:extLst>
          </p:cNvPr>
          <p:cNvSpPr txBox="1">
            <a:spLocks/>
          </p:cNvSpPr>
          <p:nvPr/>
        </p:nvSpPr>
        <p:spPr>
          <a:xfrm>
            <a:off x="5790171" y="6026028"/>
            <a:ext cx="1536619" cy="679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Small Commercial</a:t>
            </a:r>
          </a:p>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HUB DC 20/30/40 kW</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E4FD80F6-43EE-094D-0186-43E79C40401C}"/>
              </a:ext>
            </a:extLst>
          </p:cNvPr>
          <p:cNvSpPr txBox="1">
            <a:spLocks/>
          </p:cNvSpPr>
          <p:nvPr/>
        </p:nvSpPr>
        <p:spPr>
          <a:xfrm>
            <a:off x="9680172" y="5180610"/>
            <a:ext cx="1848912" cy="6795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Ultra Fast Charger</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AMPAX</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60/120/160/180/</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240/ 320 kw</a:t>
            </a:r>
          </a:p>
          <a:p>
            <a:pPr marL="0" indent="0" algn="ctr">
              <a:spcBef>
                <a:spcPts val="0"/>
              </a:spcBef>
              <a:buFont typeface="Wingdings 3" charset="2"/>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1EF3EF9B-0C24-A4D2-9D91-8DB926C8AF42}"/>
              </a:ext>
            </a:extLst>
          </p:cNvPr>
          <p:cNvGrpSpPr/>
          <p:nvPr/>
        </p:nvGrpSpPr>
        <p:grpSpPr>
          <a:xfrm>
            <a:off x="2444664" y="291983"/>
            <a:ext cx="8107736" cy="429659"/>
            <a:chOff x="2444664" y="291983"/>
            <a:chExt cx="8107736" cy="429659"/>
          </a:xfrm>
        </p:grpSpPr>
        <p:sp>
          <p:nvSpPr>
            <p:cNvPr id="22" name="Subtitle 2">
              <a:extLst>
                <a:ext uri="{FF2B5EF4-FFF2-40B4-BE49-F238E27FC236}">
                  <a16:creationId xmlns:a16="http://schemas.microsoft.com/office/drawing/2014/main" id="{3712A636-851C-9250-018B-E3EE61DF5F7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23" name="Subtitle 2">
              <a:extLst>
                <a:ext uri="{FF2B5EF4-FFF2-40B4-BE49-F238E27FC236}">
                  <a16:creationId xmlns:a16="http://schemas.microsoft.com/office/drawing/2014/main" id="{2E4E2D93-ECCB-ED94-FA8B-F5419599BA2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24" name="Subtitle 2">
              <a:extLst>
                <a:ext uri="{FF2B5EF4-FFF2-40B4-BE49-F238E27FC236}">
                  <a16:creationId xmlns:a16="http://schemas.microsoft.com/office/drawing/2014/main" id="{904FBBE9-08C0-4806-A40B-4454ED6EFA9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5" name="Subtitle 2">
              <a:extLst>
                <a:ext uri="{FF2B5EF4-FFF2-40B4-BE49-F238E27FC236}">
                  <a16:creationId xmlns:a16="http://schemas.microsoft.com/office/drawing/2014/main" id="{D5E36911-0D88-0C32-A47A-16179DD314E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6" name="Subtitle 2">
              <a:extLst>
                <a:ext uri="{FF2B5EF4-FFF2-40B4-BE49-F238E27FC236}">
                  <a16:creationId xmlns:a16="http://schemas.microsoft.com/office/drawing/2014/main" id="{05345B48-5397-DC80-DBDE-BE4D31DB6CE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7" name="Subtitle 2">
              <a:extLst>
                <a:ext uri="{FF2B5EF4-FFF2-40B4-BE49-F238E27FC236}">
                  <a16:creationId xmlns:a16="http://schemas.microsoft.com/office/drawing/2014/main" id="{8FB0180F-D1C9-C9AF-07F3-FE8F03AF5D3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Content Placeholder 2">
            <a:extLst>
              <a:ext uri="{FF2B5EF4-FFF2-40B4-BE49-F238E27FC236}">
                <a16:creationId xmlns:a16="http://schemas.microsoft.com/office/drawing/2014/main" id="{9B243E9A-6AF5-F8F9-1AC2-398F9A3A1737}"/>
              </a:ext>
            </a:extLst>
          </p:cNvPr>
          <p:cNvSpPr txBox="1">
            <a:spLocks/>
          </p:cNvSpPr>
          <p:nvPr/>
        </p:nvSpPr>
        <p:spPr>
          <a:xfrm>
            <a:off x="4289834" y="3840834"/>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Integrated  EV Charger</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9" name="Content Placeholder 2">
            <a:extLst>
              <a:ext uri="{FF2B5EF4-FFF2-40B4-BE49-F238E27FC236}">
                <a16:creationId xmlns:a16="http://schemas.microsoft.com/office/drawing/2014/main" id="{90E92F7F-E436-83D2-A600-CDAF8BAD7EE1}"/>
              </a:ext>
            </a:extLst>
          </p:cNvPr>
          <p:cNvSpPr txBox="1">
            <a:spLocks/>
          </p:cNvSpPr>
          <p:nvPr/>
        </p:nvSpPr>
        <p:spPr>
          <a:xfrm>
            <a:off x="7849051" y="3814699"/>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Ultra Fast  EV Charger up to 320kW</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C646112-03A8-ED8F-4426-2DE405997A0C}"/>
              </a:ext>
            </a:extLst>
          </p:cNvPr>
          <p:cNvSpPr txBox="1"/>
          <p:nvPr/>
        </p:nvSpPr>
        <p:spPr>
          <a:xfrm>
            <a:off x="68141" y="1275269"/>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8EA6FFCA-798D-E47C-A24E-4F5EA37EF8DA}"/>
              </a:ext>
            </a:extLst>
          </p:cNvPr>
          <p:cNvSpPr txBox="1"/>
          <p:nvPr/>
        </p:nvSpPr>
        <p:spPr>
          <a:xfrm>
            <a:off x="4159258" y="1469160"/>
            <a:ext cx="291931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:B_006_integrated EVC.jpg</a:t>
            </a:r>
          </a:p>
        </p:txBody>
      </p:sp>
      <p:sp>
        <p:nvSpPr>
          <p:cNvPr id="34" name="TextBox 33">
            <a:extLst>
              <a:ext uri="{FF2B5EF4-FFF2-40B4-BE49-F238E27FC236}">
                <a16:creationId xmlns:a16="http://schemas.microsoft.com/office/drawing/2014/main" id="{9EE1F68E-CA47-CD37-5333-1FE47E352B4A}"/>
              </a:ext>
            </a:extLst>
          </p:cNvPr>
          <p:cNvSpPr txBox="1"/>
          <p:nvPr/>
        </p:nvSpPr>
        <p:spPr>
          <a:xfrm>
            <a:off x="8481084" y="944389"/>
            <a:ext cx="609600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:B_007_Ultra fast.jpg</a:t>
            </a:r>
          </a:p>
        </p:txBody>
      </p:sp>
      <p:sp>
        <p:nvSpPr>
          <p:cNvPr id="36" name="TextBox 35">
            <a:extLst>
              <a:ext uri="{FF2B5EF4-FFF2-40B4-BE49-F238E27FC236}">
                <a16:creationId xmlns:a16="http://schemas.microsoft.com/office/drawing/2014/main" id="{476902A1-77FE-9442-8115-6CFBAEE8FDDB}"/>
              </a:ext>
            </a:extLst>
          </p:cNvPr>
          <p:cNvSpPr txBox="1"/>
          <p:nvPr/>
        </p:nvSpPr>
        <p:spPr>
          <a:xfrm>
            <a:off x="1714294" y="5321854"/>
            <a:ext cx="2152058"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:B_002_Swift.jpg</a:t>
            </a:r>
          </a:p>
        </p:txBody>
      </p:sp>
      <p:sp>
        <p:nvSpPr>
          <p:cNvPr id="38" name="TextBox 37">
            <a:extLst>
              <a:ext uri="{FF2B5EF4-FFF2-40B4-BE49-F238E27FC236}">
                <a16:creationId xmlns:a16="http://schemas.microsoft.com/office/drawing/2014/main" id="{2776FF86-2A9C-28CB-61D3-0D2ECAD1D669}"/>
              </a:ext>
            </a:extLst>
          </p:cNvPr>
          <p:cNvSpPr txBox="1"/>
          <p:nvPr/>
        </p:nvSpPr>
        <p:spPr>
          <a:xfrm>
            <a:off x="6960319" y="4109574"/>
            <a:ext cx="1990676"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:B_008_HUB.jpg</a:t>
            </a:r>
          </a:p>
        </p:txBody>
      </p:sp>
      <p:sp>
        <p:nvSpPr>
          <p:cNvPr id="39" name="TextBox 38">
            <a:extLst>
              <a:ext uri="{FF2B5EF4-FFF2-40B4-BE49-F238E27FC236}">
                <a16:creationId xmlns:a16="http://schemas.microsoft.com/office/drawing/2014/main" id="{F5B366D9-A427-4A51-4BCE-89C475FA1BEE}"/>
              </a:ext>
            </a:extLst>
          </p:cNvPr>
          <p:cNvSpPr txBox="1"/>
          <p:nvPr/>
        </p:nvSpPr>
        <p:spPr>
          <a:xfrm>
            <a:off x="9601835" y="4263462"/>
            <a:ext cx="230663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Image:B_003_Ampax.jpg</a:t>
            </a:r>
          </a:p>
        </p:txBody>
      </p:sp>
    </p:spTree>
    <p:extLst>
      <p:ext uri="{BB962C8B-B14F-4D97-AF65-F5344CB8AC3E}">
        <p14:creationId xmlns:p14="http://schemas.microsoft.com/office/powerpoint/2010/main" val="4288468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1F0584F-FA1A-B11B-85BE-F594812772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8A240-4E2E-CFCF-56CF-EBD850989C53}"/>
              </a:ext>
            </a:extLst>
          </p:cNvPr>
          <p:cNvSpPr>
            <a:spLocks noGrp="1"/>
          </p:cNvSpPr>
          <p:nvPr>
            <p:ph idx="1"/>
          </p:nvPr>
        </p:nvSpPr>
        <p:spPr>
          <a:xfrm>
            <a:off x="4272569" y="4673160"/>
            <a:ext cx="7090346" cy="188184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PUBLIC UTILITIES  MONITORING (Electricity, Gas, Water)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Electricity, gas and water meters with built-in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modem or connect to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Serial comm RS232/RS485.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can read the signal from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2 km with gaps from urban buildings and 5 km on open space.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connect to IOT Platform via internet or cellular networks. End users application both PC and mobile apps provide comprehensive data on online monitor and control and billing management</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spcBef>
                <a:spcPts val="0"/>
              </a:spcBef>
              <a:buNone/>
            </a:pPr>
            <a:endParaRPr lang="en-US" sz="7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67E0BB3-EAE3-9310-A969-93716EBDEF7C}"/>
              </a:ext>
            </a:extLst>
          </p:cNvPr>
          <p:cNvPicPr>
            <a:picLocks noChangeAspect="1"/>
          </p:cNvPicPr>
          <p:nvPr/>
        </p:nvPicPr>
        <p:blipFill>
          <a:blip r:embed="rId2"/>
          <a:stretch>
            <a:fillRect/>
          </a:stretch>
        </p:blipFill>
        <p:spPr>
          <a:xfrm>
            <a:off x="4034358" y="1261307"/>
            <a:ext cx="6156871" cy="3171994"/>
          </a:xfrm>
          <a:prstGeom prst="rect">
            <a:avLst/>
          </a:prstGeom>
        </p:spPr>
      </p:pic>
      <p:sp>
        <p:nvSpPr>
          <p:cNvPr id="10" name="TextBox 9">
            <a:extLst>
              <a:ext uri="{FF2B5EF4-FFF2-40B4-BE49-F238E27FC236}">
                <a16:creationId xmlns:a16="http://schemas.microsoft.com/office/drawing/2014/main" id="{1B77301A-5718-8176-2438-69E6109D4EC1}"/>
              </a:ext>
            </a:extLst>
          </p:cNvPr>
          <p:cNvSpPr txBox="1"/>
          <p:nvPr/>
        </p:nvSpPr>
        <p:spPr>
          <a:xfrm>
            <a:off x="7534079" y="4433301"/>
            <a:ext cx="4048539" cy="823302"/>
          </a:xfrm>
          <a:prstGeom prst="rect">
            <a:avLst/>
          </a:prstGeom>
          <a:noFill/>
        </p:spPr>
        <p:txBody>
          <a:bodyPr wrap="square">
            <a:spAutoFit/>
          </a:bodyPr>
          <a:lstStyle/>
          <a:p>
            <a:r>
              <a:rPr lang="en-US" sz="1050" dirty="0">
                <a:latin typeface="Aptos" panose="020B0004020202020204" pitchFamily="34" charset="0"/>
                <a:ea typeface="Calibri" panose="020F0502020204030204" pitchFamily="34" charset="0"/>
                <a:cs typeface="Calibri" panose="020F0502020204030204" pitchFamily="34" charset="0"/>
              </a:rPr>
              <a:t>and flow.</a:t>
            </a: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600" dirty="0">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8173779-AAB1-5F04-F05F-BE47EEEFFB50}"/>
              </a:ext>
            </a:extLst>
          </p:cNvPr>
          <p:cNvSpPr txBox="1"/>
          <p:nvPr/>
        </p:nvSpPr>
        <p:spPr>
          <a:xfrm>
            <a:off x="258325" y="1137920"/>
            <a:ext cx="3347681" cy="4401205"/>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6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Public Utilities Monitoring</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E98DFAD-CF3C-AFFC-71C0-67B26D823A96}"/>
              </a:ext>
            </a:extLst>
          </p:cNvPr>
          <p:cNvSpPr txBox="1"/>
          <p:nvPr/>
        </p:nvSpPr>
        <p:spPr>
          <a:xfrm>
            <a:off x="3889948" y="953254"/>
            <a:ext cx="6096000" cy="369332"/>
          </a:xfrm>
          <a:prstGeom prst="rect">
            <a:avLst/>
          </a:prstGeom>
          <a:noFill/>
        </p:spPr>
        <p:txBody>
          <a:bodyPr wrap="square">
            <a:sp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ENERGY AND ENVIRONMENT MANAGEMENT</a:t>
            </a:r>
          </a:p>
        </p:txBody>
      </p:sp>
      <p:grpSp>
        <p:nvGrpSpPr>
          <p:cNvPr id="4" name="Group 3">
            <a:extLst>
              <a:ext uri="{FF2B5EF4-FFF2-40B4-BE49-F238E27FC236}">
                <a16:creationId xmlns:a16="http://schemas.microsoft.com/office/drawing/2014/main" id="{8B86E457-52D3-76F1-FE2F-EEC280CF72FF}"/>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0D610527-238E-8194-C2FD-992A2BBC6A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F6EECE08-2C49-95DC-502B-7ABA9765E72A}"/>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90718E0C-A239-0BED-5978-A9D34C7E0C0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19098EA5-0381-5B7E-CCD5-131AF3B6312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2" name="Subtitle 2">
              <a:extLst>
                <a:ext uri="{FF2B5EF4-FFF2-40B4-BE49-F238E27FC236}">
                  <a16:creationId xmlns:a16="http://schemas.microsoft.com/office/drawing/2014/main" id="{7C30C18F-B3DC-6A6E-462E-A42F5583B01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F0149AB1-1F87-F5BB-F1C7-977C23DDE47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9B0EA82A-34DF-125F-E70F-A75B09D1FC9C}"/>
              </a:ext>
            </a:extLst>
          </p:cNvPr>
          <p:cNvSpPr txBox="1"/>
          <p:nvPr/>
        </p:nvSpPr>
        <p:spPr>
          <a:xfrm>
            <a:off x="8811639" y="928405"/>
            <a:ext cx="3048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:009_Utility Scheme.jpg</a:t>
            </a:r>
          </a:p>
        </p:txBody>
      </p:sp>
    </p:spTree>
    <p:extLst>
      <p:ext uri="{BB962C8B-B14F-4D97-AF65-F5344CB8AC3E}">
        <p14:creationId xmlns:p14="http://schemas.microsoft.com/office/powerpoint/2010/main" val="13113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48D0DA-34A7-DD7D-179D-925C56364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7364D-9E6B-0716-A8B0-F0E626DA18C0}"/>
              </a:ext>
            </a:extLst>
          </p:cNvPr>
          <p:cNvSpPr>
            <a:spLocks noGrp="1"/>
          </p:cNvSpPr>
          <p:nvPr>
            <p:ph type="title"/>
          </p:nvPr>
        </p:nvSpPr>
        <p:spPr>
          <a:xfrm>
            <a:off x="3370521" y="856344"/>
            <a:ext cx="8911687"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STREET LIGHTING</a:t>
            </a:r>
          </a:p>
        </p:txBody>
      </p:sp>
      <p:sp>
        <p:nvSpPr>
          <p:cNvPr id="3" name="Content Placeholder 2">
            <a:extLst>
              <a:ext uri="{FF2B5EF4-FFF2-40B4-BE49-F238E27FC236}">
                <a16:creationId xmlns:a16="http://schemas.microsoft.com/office/drawing/2014/main" id="{C54C1634-C8F2-8713-9113-A7CAEBA28193}"/>
              </a:ext>
            </a:extLst>
          </p:cNvPr>
          <p:cNvSpPr>
            <a:spLocks noGrp="1"/>
          </p:cNvSpPr>
          <p:nvPr>
            <p:ph idx="1"/>
          </p:nvPr>
        </p:nvSpPr>
        <p:spPr>
          <a:xfrm>
            <a:off x="3370521" y="4237415"/>
            <a:ext cx="4033553" cy="2492994"/>
          </a:xfrm>
        </p:spPr>
        <p:txBody>
          <a:bodyPr>
            <a:normAutofit/>
          </a:bodyPr>
          <a:lstStyle/>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Complete solution for energy billing, scheduling timer and ON/OFF, light intensity and Alarm of Street Lighting Exposed sectors : Residential/Commercial/Industrial estates, Local Government (PEMDA) </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Monitoring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To know the current condition of the lamps by sending data parameters via application online 24/7 </a:t>
            </a:r>
          </a:p>
          <a:p>
            <a:pPr marL="0" indent="0">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Controlling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Done by remote to reach efficiency and speed of service</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A46230D1-88CC-6891-E7D2-6C137F9BF1AE}"/>
              </a:ext>
            </a:extLst>
          </p:cNvPr>
          <p:cNvPicPr>
            <a:picLocks noChangeAspect="1"/>
          </p:cNvPicPr>
          <p:nvPr/>
        </p:nvPicPr>
        <p:blipFill>
          <a:blip r:embed="rId2"/>
          <a:stretch>
            <a:fillRect/>
          </a:stretch>
        </p:blipFill>
        <p:spPr>
          <a:xfrm>
            <a:off x="3448986" y="1294058"/>
            <a:ext cx="6107682" cy="2878034"/>
          </a:xfrm>
          <a:prstGeom prst="rect">
            <a:avLst/>
          </a:prstGeom>
        </p:spPr>
      </p:pic>
      <p:pic>
        <p:nvPicPr>
          <p:cNvPr id="5" name="Picture 4">
            <a:extLst>
              <a:ext uri="{FF2B5EF4-FFF2-40B4-BE49-F238E27FC236}">
                <a16:creationId xmlns:a16="http://schemas.microsoft.com/office/drawing/2014/main" id="{4B35E8AE-F55C-C127-B7B0-0CD82BCA6258}"/>
              </a:ext>
            </a:extLst>
          </p:cNvPr>
          <p:cNvPicPr>
            <a:picLocks noChangeAspect="1"/>
          </p:cNvPicPr>
          <p:nvPr/>
        </p:nvPicPr>
        <p:blipFill rotWithShape="1">
          <a:blip r:embed="rId3"/>
          <a:srcRect r="45309"/>
          <a:stretch/>
        </p:blipFill>
        <p:spPr>
          <a:xfrm>
            <a:off x="10026875" y="708476"/>
            <a:ext cx="1578921" cy="1050909"/>
          </a:xfrm>
          <a:prstGeom prst="rect">
            <a:avLst/>
          </a:prstGeom>
        </p:spPr>
      </p:pic>
      <p:pic>
        <p:nvPicPr>
          <p:cNvPr id="6" name="Picture 5">
            <a:extLst>
              <a:ext uri="{FF2B5EF4-FFF2-40B4-BE49-F238E27FC236}">
                <a16:creationId xmlns:a16="http://schemas.microsoft.com/office/drawing/2014/main" id="{2C4639BC-EDFA-DE64-7FCB-A1C009D6A3E4}"/>
              </a:ext>
            </a:extLst>
          </p:cNvPr>
          <p:cNvPicPr>
            <a:picLocks noChangeAspect="1"/>
          </p:cNvPicPr>
          <p:nvPr/>
        </p:nvPicPr>
        <p:blipFill rotWithShape="1">
          <a:blip r:embed="rId3"/>
          <a:srcRect l="67424" t="11078"/>
          <a:stretch/>
        </p:blipFill>
        <p:spPr>
          <a:xfrm>
            <a:off x="10264921" y="2190813"/>
            <a:ext cx="1005591" cy="999213"/>
          </a:xfrm>
          <a:prstGeom prst="rect">
            <a:avLst/>
          </a:prstGeom>
        </p:spPr>
      </p:pic>
      <p:pic>
        <p:nvPicPr>
          <p:cNvPr id="7" name="Picture 6">
            <a:extLst>
              <a:ext uri="{FF2B5EF4-FFF2-40B4-BE49-F238E27FC236}">
                <a16:creationId xmlns:a16="http://schemas.microsoft.com/office/drawing/2014/main" id="{C59AA2DB-687E-E5D9-8032-A3ABAC2A47A9}"/>
              </a:ext>
            </a:extLst>
          </p:cNvPr>
          <p:cNvPicPr>
            <a:picLocks noChangeAspect="1"/>
          </p:cNvPicPr>
          <p:nvPr/>
        </p:nvPicPr>
        <p:blipFill rotWithShape="1">
          <a:blip r:embed="rId4"/>
          <a:srcRect b="57228"/>
          <a:stretch/>
        </p:blipFill>
        <p:spPr>
          <a:xfrm>
            <a:off x="10129175" y="3718272"/>
            <a:ext cx="1225273" cy="745218"/>
          </a:xfrm>
          <a:prstGeom prst="rect">
            <a:avLst/>
          </a:prstGeom>
        </p:spPr>
      </p:pic>
      <p:sp>
        <p:nvSpPr>
          <p:cNvPr id="8" name="TextBox 7">
            <a:extLst>
              <a:ext uri="{FF2B5EF4-FFF2-40B4-BE49-F238E27FC236}">
                <a16:creationId xmlns:a16="http://schemas.microsoft.com/office/drawing/2014/main" id="{1C52F475-C7D2-49FC-5DEB-72F20BD5D658}"/>
              </a:ext>
            </a:extLst>
          </p:cNvPr>
          <p:cNvSpPr txBox="1"/>
          <p:nvPr/>
        </p:nvSpPr>
        <p:spPr>
          <a:xfrm>
            <a:off x="9819062" y="4483628"/>
            <a:ext cx="1845498" cy="523220"/>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Internal Single light</a:t>
            </a:r>
          </a:p>
          <a:p>
            <a:pPr algn="ctr"/>
            <a:r>
              <a:rPr lang="en-US" sz="1400" dirty="0">
                <a:latin typeface="Calibri" panose="020F0502020204030204" pitchFamily="34" charset="0"/>
                <a:ea typeface="Calibri" panose="020F0502020204030204" pitchFamily="34" charset="0"/>
                <a:cs typeface="Calibri" panose="020F0502020204030204" pitchFamily="34" charset="0"/>
              </a:rPr>
              <a:t>controller</a:t>
            </a:r>
          </a:p>
        </p:txBody>
      </p:sp>
      <p:sp>
        <p:nvSpPr>
          <p:cNvPr id="9" name="TextBox 8">
            <a:extLst>
              <a:ext uri="{FF2B5EF4-FFF2-40B4-BE49-F238E27FC236}">
                <a16:creationId xmlns:a16="http://schemas.microsoft.com/office/drawing/2014/main" id="{502E1416-5FB7-CC1D-F0FA-013327207036}"/>
              </a:ext>
            </a:extLst>
          </p:cNvPr>
          <p:cNvSpPr txBox="1"/>
          <p:nvPr/>
        </p:nvSpPr>
        <p:spPr>
          <a:xfrm>
            <a:off x="9877828" y="3264018"/>
            <a:ext cx="1727968" cy="307777"/>
          </a:xfrm>
          <a:prstGeom prst="rect">
            <a:avLst/>
          </a:prstGeom>
          <a:noFill/>
        </p:spPr>
        <p:txBody>
          <a:bodyPr wrap="square" rtlCol="0">
            <a:spAutoFit/>
          </a:bodyPr>
          <a:lstStyle/>
          <a:p>
            <a:pPr algn="ctr"/>
            <a:r>
              <a:rPr lang="en-US" sz="1400" dirty="0" err="1">
                <a:latin typeface="Calibri" panose="020F0502020204030204" pitchFamily="34" charset="0"/>
                <a:ea typeface="Calibri" panose="020F0502020204030204" pitchFamily="34" charset="0"/>
                <a:cs typeface="Calibri" panose="020F0502020204030204" pitchFamily="34" charset="0"/>
              </a:rPr>
              <a:t>Nema</a:t>
            </a:r>
            <a:r>
              <a:rPr lang="en-US" sz="1400" dirty="0">
                <a:latin typeface="Calibri" panose="020F0502020204030204" pitchFamily="34" charset="0"/>
                <a:ea typeface="Calibri" panose="020F0502020204030204" pitchFamily="34" charset="0"/>
                <a:cs typeface="Calibri" panose="020F0502020204030204" pitchFamily="34" charset="0"/>
              </a:rPr>
              <a:t> controller</a:t>
            </a:r>
          </a:p>
        </p:txBody>
      </p:sp>
      <p:sp>
        <p:nvSpPr>
          <p:cNvPr id="11" name="TextBox 10">
            <a:extLst>
              <a:ext uri="{FF2B5EF4-FFF2-40B4-BE49-F238E27FC236}">
                <a16:creationId xmlns:a16="http://schemas.microsoft.com/office/drawing/2014/main" id="{237B2096-1179-6EA4-1ABB-828609285978}"/>
              </a:ext>
            </a:extLst>
          </p:cNvPr>
          <p:cNvSpPr txBox="1"/>
          <p:nvPr/>
        </p:nvSpPr>
        <p:spPr>
          <a:xfrm>
            <a:off x="10046824" y="1787821"/>
            <a:ext cx="1558972" cy="307777"/>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Smart Lamp</a:t>
            </a:r>
          </a:p>
        </p:txBody>
      </p:sp>
      <p:sp>
        <p:nvSpPr>
          <p:cNvPr id="12" name="Content Placeholder 2">
            <a:extLst>
              <a:ext uri="{FF2B5EF4-FFF2-40B4-BE49-F238E27FC236}">
                <a16:creationId xmlns:a16="http://schemas.microsoft.com/office/drawing/2014/main" id="{2D4E803D-66C7-9F2C-0F90-EAA11F5097DF}"/>
              </a:ext>
            </a:extLst>
          </p:cNvPr>
          <p:cNvSpPr txBox="1">
            <a:spLocks/>
          </p:cNvSpPr>
          <p:nvPr/>
        </p:nvSpPr>
        <p:spPr>
          <a:xfrm>
            <a:off x="3562053" y="5345584"/>
            <a:ext cx="3382581" cy="23104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US" sz="1400" dirty="0">
              <a:latin typeface="Aptos" panose="020B000402020202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DB84BF4-A793-9667-AF0B-6D6B581B0BAB}"/>
              </a:ext>
            </a:extLst>
          </p:cNvPr>
          <p:cNvSpPr txBox="1"/>
          <p:nvPr/>
        </p:nvSpPr>
        <p:spPr>
          <a:xfrm>
            <a:off x="7680645" y="5026986"/>
            <a:ext cx="3752047" cy="1107996"/>
          </a:xfrm>
          <a:prstGeom prst="rect">
            <a:avLst/>
          </a:prstGeom>
          <a:noFill/>
        </p:spPr>
        <p:txBody>
          <a:bodyPr wrap="square">
            <a:spAutoFit/>
          </a:bodyPr>
          <a:lstStyle/>
          <a:p>
            <a:pPr marL="0" indent="0">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Good for Money</a:t>
            </a:r>
          </a:p>
          <a:p>
            <a:pPr marL="0" indent="0">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By performing efficient and man-free operation to save more money in Energy consumption and man power</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AE63120-2BF4-C855-726A-D1509BCD3BCE}"/>
              </a:ext>
            </a:extLst>
          </p:cNvPr>
          <p:cNvSpPr txBox="1"/>
          <p:nvPr/>
        </p:nvSpPr>
        <p:spPr>
          <a:xfrm>
            <a:off x="209126" y="856344"/>
            <a:ext cx="3033514" cy="403187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E944C344-7176-EF3F-3712-21D34E27875D}"/>
              </a:ext>
            </a:extLst>
          </p:cNvPr>
          <p:cNvGrpSpPr/>
          <p:nvPr/>
        </p:nvGrpSpPr>
        <p:grpSpPr>
          <a:xfrm>
            <a:off x="2444664" y="291983"/>
            <a:ext cx="8107736" cy="429659"/>
            <a:chOff x="2444664" y="291983"/>
            <a:chExt cx="8107736" cy="429659"/>
          </a:xfrm>
        </p:grpSpPr>
        <p:sp>
          <p:nvSpPr>
            <p:cNvPr id="15" name="Subtitle 2">
              <a:extLst>
                <a:ext uri="{FF2B5EF4-FFF2-40B4-BE49-F238E27FC236}">
                  <a16:creationId xmlns:a16="http://schemas.microsoft.com/office/drawing/2014/main" id="{48C9147A-E876-D76A-FA85-F795F90F9F6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6" name="Subtitle 2">
              <a:extLst>
                <a:ext uri="{FF2B5EF4-FFF2-40B4-BE49-F238E27FC236}">
                  <a16:creationId xmlns:a16="http://schemas.microsoft.com/office/drawing/2014/main" id="{FE20C366-7C24-F2DA-312A-20CAB46E446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7" name="Subtitle 2">
              <a:extLst>
                <a:ext uri="{FF2B5EF4-FFF2-40B4-BE49-F238E27FC236}">
                  <a16:creationId xmlns:a16="http://schemas.microsoft.com/office/drawing/2014/main" id="{1AEFAD9A-C340-F410-4F8C-CA3EDC3E0EE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8" name="Subtitle 2">
              <a:extLst>
                <a:ext uri="{FF2B5EF4-FFF2-40B4-BE49-F238E27FC236}">
                  <a16:creationId xmlns:a16="http://schemas.microsoft.com/office/drawing/2014/main" id="{E120B84C-D1BE-4C6C-F263-6994E8FEF88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9" name="Subtitle 2">
              <a:extLst>
                <a:ext uri="{FF2B5EF4-FFF2-40B4-BE49-F238E27FC236}">
                  <a16:creationId xmlns:a16="http://schemas.microsoft.com/office/drawing/2014/main" id="{7F1EA925-884B-C6CB-53CA-1D0370ACD23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0" name="Subtitle 2">
              <a:extLst>
                <a:ext uri="{FF2B5EF4-FFF2-40B4-BE49-F238E27FC236}">
                  <a16:creationId xmlns:a16="http://schemas.microsoft.com/office/drawing/2014/main" id="{C368B30A-0ADD-DECC-832D-E3DA6511F1E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4617BB9F-F1E9-6D0A-D0E5-1FC95C4DE009}"/>
              </a:ext>
            </a:extLst>
          </p:cNvPr>
          <p:cNvSpPr txBox="1"/>
          <p:nvPr/>
        </p:nvSpPr>
        <p:spPr>
          <a:xfrm>
            <a:off x="6050280" y="829511"/>
            <a:ext cx="614172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010_Streetlamp Scheme.png</a:t>
            </a:r>
          </a:p>
        </p:txBody>
      </p:sp>
    </p:spTree>
    <p:extLst>
      <p:ext uri="{BB962C8B-B14F-4D97-AF65-F5344CB8AC3E}">
        <p14:creationId xmlns:p14="http://schemas.microsoft.com/office/powerpoint/2010/main" val="3103722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5240B2C-AF29-B948-5E26-F5502C3D0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D0344-4C56-6BF9-DD9E-A135853E4ED8}"/>
              </a:ext>
            </a:extLst>
          </p:cNvPr>
          <p:cNvSpPr>
            <a:spLocks noGrp="1"/>
          </p:cNvSpPr>
          <p:nvPr>
            <p:ph type="title"/>
          </p:nvPr>
        </p:nvSpPr>
        <p:spPr>
          <a:xfrm>
            <a:off x="3756154" y="817009"/>
            <a:ext cx="5091790"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CCTV</a:t>
            </a:r>
          </a:p>
        </p:txBody>
      </p:sp>
      <p:sp>
        <p:nvSpPr>
          <p:cNvPr id="3" name="Content Placeholder 2">
            <a:extLst>
              <a:ext uri="{FF2B5EF4-FFF2-40B4-BE49-F238E27FC236}">
                <a16:creationId xmlns:a16="http://schemas.microsoft.com/office/drawing/2014/main" id="{E0F25280-35EE-A8AB-1F22-BFFFCE4FCA6E}"/>
              </a:ext>
            </a:extLst>
          </p:cNvPr>
          <p:cNvSpPr>
            <a:spLocks noGrp="1"/>
          </p:cNvSpPr>
          <p:nvPr>
            <p:ph idx="1"/>
          </p:nvPr>
        </p:nvSpPr>
        <p:spPr>
          <a:xfrm>
            <a:off x="4026279" y="5233821"/>
            <a:ext cx="6292637" cy="1568967"/>
          </a:xfrm>
        </p:spPr>
        <p:txBody>
          <a:bodyPr>
            <a:normAutofit/>
          </a:bodyPr>
          <a:lstStyle/>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WIFI/ Ethernet IP cameras are monitored by Network Video Recorder (NVR)</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Local client can access cameras and sensors via LAN/ WIFI while Remote clients access via internet connection</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All footages recorded digitally </a:t>
            </a:r>
          </a:p>
          <a:p>
            <a:pPr marL="0" indent="0">
              <a:buNone/>
            </a:pPr>
            <a:r>
              <a:rPr lang="en-US" sz="1200" b="1" dirty="0">
                <a:latin typeface="Aptos" panose="020B0004020202020204" pitchFamily="34" charset="0"/>
                <a:hlinkClick r:id="rId2" action="ppaction://hlinksldjump"/>
              </a:rPr>
              <a:t>&gt;&gt; More Project Reference</a:t>
            </a:r>
            <a:r>
              <a:rPr lang="en-US" sz="1200" b="1" dirty="0">
                <a:latin typeface="Aptos" panose="020B0004020202020204" pitchFamily="34" charset="0"/>
              </a:rPr>
              <a:t>    &gt;&gt; More Product Detail </a:t>
            </a:r>
          </a:p>
          <a:p>
            <a:pPr>
              <a:buFont typeface="Wingdings" panose="05000000000000000000" pitchFamily="2" charset="2"/>
              <a:buChar char="§"/>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5F182A4-6B8D-A4C5-8470-6BDBCA5B140D}"/>
              </a:ext>
            </a:extLst>
          </p:cNvPr>
          <p:cNvPicPr>
            <a:picLocks noChangeAspect="1"/>
          </p:cNvPicPr>
          <p:nvPr/>
        </p:nvPicPr>
        <p:blipFill>
          <a:blip r:embed="rId3"/>
          <a:stretch>
            <a:fillRect/>
          </a:stretch>
        </p:blipFill>
        <p:spPr>
          <a:xfrm>
            <a:off x="9960355" y="1150469"/>
            <a:ext cx="1443898" cy="1160894"/>
          </a:xfrm>
          <a:prstGeom prst="rect">
            <a:avLst/>
          </a:prstGeom>
        </p:spPr>
      </p:pic>
      <p:pic>
        <p:nvPicPr>
          <p:cNvPr id="15" name="Picture 14">
            <a:extLst>
              <a:ext uri="{FF2B5EF4-FFF2-40B4-BE49-F238E27FC236}">
                <a16:creationId xmlns:a16="http://schemas.microsoft.com/office/drawing/2014/main" id="{9914EF4A-DD2A-B5AB-33A4-B7FCE44BFC57}"/>
              </a:ext>
            </a:extLst>
          </p:cNvPr>
          <p:cNvPicPr>
            <a:picLocks noChangeAspect="1"/>
          </p:cNvPicPr>
          <p:nvPr/>
        </p:nvPicPr>
        <p:blipFill>
          <a:blip r:embed="rId4"/>
          <a:stretch>
            <a:fillRect/>
          </a:stretch>
        </p:blipFill>
        <p:spPr>
          <a:xfrm>
            <a:off x="10048607" y="2385155"/>
            <a:ext cx="954306" cy="943703"/>
          </a:xfrm>
          <a:prstGeom prst="rect">
            <a:avLst/>
          </a:prstGeom>
        </p:spPr>
      </p:pic>
      <p:sp>
        <p:nvSpPr>
          <p:cNvPr id="16" name="TextBox 15">
            <a:extLst>
              <a:ext uri="{FF2B5EF4-FFF2-40B4-BE49-F238E27FC236}">
                <a16:creationId xmlns:a16="http://schemas.microsoft.com/office/drawing/2014/main" id="{A9DF9588-8564-66E6-B7FD-CF6E5E365F6E}"/>
              </a:ext>
            </a:extLst>
          </p:cNvPr>
          <p:cNvSpPr txBox="1"/>
          <p:nvPr/>
        </p:nvSpPr>
        <p:spPr>
          <a:xfrm>
            <a:off x="9960355" y="2073652"/>
            <a:ext cx="1364733"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Outdoor IP camera</a:t>
            </a:r>
          </a:p>
        </p:txBody>
      </p:sp>
      <p:sp>
        <p:nvSpPr>
          <p:cNvPr id="17" name="TextBox 16">
            <a:extLst>
              <a:ext uri="{FF2B5EF4-FFF2-40B4-BE49-F238E27FC236}">
                <a16:creationId xmlns:a16="http://schemas.microsoft.com/office/drawing/2014/main" id="{D83C34ED-1013-1474-9ED8-B854C9F2334B}"/>
              </a:ext>
            </a:extLst>
          </p:cNvPr>
          <p:cNvSpPr txBox="1"/>
          <p:nvPr/>
        </p:nvSpPr>
        <p:spPr>
          <a:xfrm>
            <a:off x="9935858" y="3347569"/>
            <a:ext cx="1251048"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19" name="Picture 18">
            <a:extLst>
              <a:ext uri="{FF2B5EF4-FFF2-40B4-BE49-F238E27FC236}">
                <a16:creationId xmlns:a16="http://schemas.microsoft.com/office/drawing/2014/main" id="{1619A4C5-1CDD-AEB5-28BF-ED4A1BD0C981}"/>
              </a:ext>
            </a:extLst>
          </p:cNvPr>
          <p:cNvPicPr>
            <a:picLocks noChangeAspect="1"/>
          </p:cNvPicPr>
          <p:nvPr/>
        </p:nvPicPr>
        <p:blipFill>
          <a:blip r:embed="rId5"/>
          <a:stretch>
            <a:fillRect/>
          </a:stretch>
        </p:blipFill>
        <p:spPr>
          <a:xfrm>
            <a:off x="3986980" y="1358026"/>
            <a:ext cx="5091790" cy="3979086"/>
          </a:xfrm>
          <a:prstGeom prst="rect">
            <a:avLst/>
          </a:prstGeom>
        </p:spPr>
      </p:pic>
      <p:pic>
        <p:nvPicPr>
          <p:cNvPr id="22" name="Picture 21">
            <a:extLst>
              <a:ext uri="{FF2B5EF4-FFF2-40B4-BE49-F238E27FC236}">
                <a16:creationId xmlns:a16="http://schemas.microsoft.com/office/drawing/2014/main" id="{F233CC8A-D3B4-7C5D-958D-5C520F992089}"/>
              </a:ext>
            </a:extLst>
          </p:cNvPr>
          <p:cNvPicPr>
            <a:picLocks noChangeAspect="1"/>
          </p:cNvPicPr>
          <p:nvPr/>
        </p:nvPicPr>
        <p:blipFill rotWithShape="1">
          <a:blip r:embed="rId6"/>
          <a:srcRect l="3245" t="38133" r="2888" b="42505"/>
          <a:stretch/>
        </p:blipFill>
        <p:spPr>
          <a:xfrm>
            <a:off x="9960355" y="3790343"/>
            <a:ext cx="1392434" cy="287210"/>
          </a:xfrm>
          <a:prstGeom prst="rect">
            <a:avLst/>
          </a:prstGeom>
        </p:spPr>
      </p:pic>
      <p:sp>
        <p:nvSpPr>
          <p:cNvPr id="24" name="TextBox 23">
            <a:extLst>
              <a:ext uri="{FF2B5EF4-FFF2-40B4-BE49-F238E27FC236}">
                <a16:creationId xmlns:a16="http://schemas.microsoft.com/office/drawing/2014/main" id="{CEB0BA8F-484D-7ED8-308D-4EC7FD4C9B7A}"/>
              </a:ext>
            </a:extLst>
          </p:cNvPr>
          <p:cNvSpPr txBox="1"/>
          <p:nvPr/>
        </p:nvSpPr>
        <p:spPr>
          <a:xfrm>
            <a:off x="9935858" y="4093780"/>
            <a:ext cx="1721625"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grpSp>
        <p:nvGrpSpPr>
          <p:cNvPr id="4" name="Group 3">
            <a:extLst>
              <a:ext uri="{FF2B5EF4-FFF2-40B4-BE49-F238E27FC236}">
                <a16:creationId xmlns:a16="http://schemas.microsoft.com/office/drawing/2014/main" id="{A9C92578-2F23-9C7F-6447-1924F28F652B}"/>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E8B0EF3E-2AB2-9E7A-B4E3-FFCAE70A7C5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81EF3C8A-1664-8190-36C7-2F21AB2F025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5E3E9567-3456-9E32-34D3-0EDDED09A24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731B0BF3-0196-29AE-7C8F-9DBB264E23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EB16BF17-2475-E467-A527-8AB5ECAA795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9C75E42E-2855-B2AF-94E0-1B5C5D648C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C82B1431-A35A-111B-980F-C32207E0FBD0}"/>
              </a:ext>
            </a:extLst>
          </p:cNvPr>
          <p:cNvSpPr txBox="1"/>
          <p:nvPr/>
        </p:nvSpPr>
        <p:spPr>
          <a:xfrm>
            <a:off x="258326" y="1137920"/>
            <a:ext cx="3253698" cy="4278094"/>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6C4EE53F-B999-7E8D-63AE-3C2F38915673}"/>
              </a:ext>
            </a:extLst>
          </p:cNvPr>
          <p:cNvSpPr txBox="1"/>
          <p:nvPr/>
        </p:nvSpPr>
        <p:spPr>
          <a:xfrm>
            <a:off x="5562320" y="924724"/>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011_CCTV Scheme.png</a:t>
            </a:r>
          </a:p>
        </p:txBody>
      </p:sp>
    </p:spTree>
    <p:extLst>
      <p:ext uri="{BB962C8B-B14F-4D97-AF65-F5344CB8AC3E}">
        <p14:creationId xmlns:p14="http://schemas.microsoft.com/office/powerpoint/2010/main" val="33540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CF750E1-225E-6FDB-2D7F-B3D50DF81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DD2D5-9868-8624-D7B9-A2E37416BBD4}"/>
              </a:ext>
            </a:extLst>
          </p:cNvPr>
          <p:cNvSpPr>
            <a:spLocks noGrp="1"/>
          </p:cNvSpPr>
          <p:nvPr>
            <p:ph type="title"/>
          </p:nvPr>
        </p:nvSpPr>
        <p:spPr>
          <a:xfrm>
            <a:off x="3455726" y="906840"/>
            <a:ext cx="8911687" cy="551557"/>
          </a:xfrm>
        </p:spPr>
        <p:txBody>
          <a:bodyPr>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WATER/ FLOOD MONITORING</a:t>
            </a:r>
          </a:p>
        </p:txBody>
      </p:sp>
      <p:sp>
        <p:nvSpPr>
          <p:cNvPr id="3" name="Content Placeholder 2">
            <a:extLst>
              <a:ext uri="{FF2B5EF4-FFF2-40B4-BE49-F238E27FC236}">
                <a16:creationId xmlns:a16="http://schemas.microsoft.com/office/drawing/2014/main" id="{46E5ECE0-64BF-278A-DB1B-2A42C828E820}"/>
              </a:ext>
            </a:extLst>
          </p:cNvPr>
          <p:cNvSpPr>
            <a:spLocks noGrp="1"/>
          </p:cNvSpPr>
          <p:nvPr>
            <p:ph idx="1"/>
          </p:nvPr>
        </p:nvSpPr>
        <p:spPr>
          <a:xfrm>
            <a:off x="3692179" y="5134438"/>
            <a:ext cx="3389341" cy="1252075"/>
          </a:xfrm>
        </p:spPr>
        <p:txBody>
          <a:bodyPr>
            <a:normAutofit/>
          </a:bodyPr>
          <a:lstStyle/>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Monitoring water level with IoT sensor to monitor the river water level due to flood</a:t>
            </a:r>
          </a:p>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Submersible sensors and Ultrasonic sensors for Water level and flow</a:t>
            </a:r>
          </a:p>
          <a:p>
            <a:pPr marL="0" indent="0">
              <a:buNone/>
            </a:pPr>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8" name="AutoShape 4" descr="Water Level Sensor">
            <a:extLst>
              <a:ext uri="{FF2B5EF4-FFF2-40B4-BE49-F238E27FC236}">
                <a16:creationId xmlns:a16="http://schemas.microsoft.com/office/drawing/2014/main" id="{8789D720-6892-30F4-7FE6-453F402F3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6201BEA-B6FF-C770-5E5A-3AC63B0C3331}"/>
              </a:ext>
            </a:extLst>
          </p:cNvPr>
          <p:cNvPicPr>
            <a:picLocks noChangeAspect="1"/>
          </p:cNvPicPr>
          <p:nvPr/>
        </p:nvPicPr>
        <p:blipFill>
          <a:blip r:embed="rId2"/>
          <a:stretch>
            <a:fillRect/>
          </a:stretch>
        </p:blipFill>
        <p:spPr>
          <a:xfrm>
            <a:off x="8468120" y="1116052"/>
            <a:ext cx="1107286" cy="1081333"/>
          </a:xfrm>
          <a:prstGeom prst="rect">
            <a:avLst/>
          </a:prstGeom>
        </p:spPr>
      </p:pic>
      <p:sp>
        <p:nvSpPr>
          <p:cNvPr id="16" name="TextBox 15">
            <a:extLst>
              <a:ext uri="{FF2B5EF4-FFF2-40B4-BE49-F238E27FC236}">
                <a16:creationId xmlns:a16="http://schemas.microsoft.com/office/drawing/2014/main" id="{32A0F14D-8B22-A858-0214-4F2E33F54AA5}"/>
              </a:ext>
            </a:extLst>
          </p:cNvPr>
          <p:cNvSpPr txBox="1"/>
          <p:nvPr/>
        </p:nvSpPr>
        <p:spPr>
          <a:xfrm>
            <a:off x="9644619" y="876657"/>
            <a:ext cx="2020558" cy="1569660"/>
          </a:xfrm>
          <a:prstGeom prst="rect">
            <a:avLst/>
          </a:prstGeom>
          <a:noFill/>
        </p:spPr>
        <p:txBody>
          <a:bodyPr wrap="square">
            <a:spAutoFit/>
          </a:bodyPr>
          <a:lstStyle/>
          <a:p>
            <a:r>
              <a:rPr lang="en-US" sz="1200" b="1" i="0" dirty="0">
                <a:effectLst/>
                <a:latin typeface="Aptos" panose="020B0004020202020204" pitchFamily="34" charset="0"/>
                <a:ea typeface="Calibri" panose="020F0502020204030204" pitchFamily="34" charset="0"/>
                <a:cs typeface="Calibri" panose="020F0502020204030204" pitchFamily="34" charset="0"/>
              </a:rPr>
              <a:t>Water Level Sensor</a:t>
            </a:r>
            <a:br>
              <a:rPr lang="en-US" sz="1200" dirty="0">
                <a:latin typeface="Aptos" panose="020B0004020202020204" pitchFamily="34" charset="0"/>
                <a:ea typeface="Calibri" panose="020F0502020204030204" pitchFamily="34" charset="0"/>
                <a:cs typeface="Calibri" panose="020F0502020204030204" pitchFamily="34" charset="0"/>
              </a:rPr>
            </a:br>
            <a:r>
              <a:rPr lang="en-US" sz="1200" b="0" i="0" dirty="0">
                <a:effectLst/>
                <a:latin typeface="Aptos" panose="020B0004020202020204" pitchFamily="34" charset="0"/>
                <a:ea typeface="Calibri" panose="020F0502020204030204" pitchFamily="34" charset="0"/>
                <a:cs typeface="Calibri" panose="020F0502020204030204" pitchFamily="34" charset="0"/>
              </a:rPr>
              <a:t>The ultrasonic level sensor is a low-cost, non-contact and easy-to-install measurement device. It is able to meet the every-day needs of commercial production, </a:t>
            </a:r>
          </a:p>
        </p:txBody>
      </p:sp>
      <p:pic>
        <p:nvPicPr>
          <p:cNvPr id="18" name="Picture 17">
            <a:extLst>
              <a:ext uri="{FF2B5EF4-FFF2-40B4-BE49-F238E27FC236}">
                <a16:creationId xmlns:a16="http://schemas.microsoft.com/office/drawing/2014/main" id="{0ADB26EB-8AA4-B0D4-1381-E7FC392D4B65}"/>
              </a:ext>
            </a:extLst>
          </p:cNvPr>
          <p:cNvPicPr>
            <a:picLocks noChangeAspect="1"/>
          </p:cNvPicPr>
          <p:nvPr/>
        </p:nvPicPr>
        <p:blipFill>
          <a:blip r:embed="rId3"/>
          <a:stretch>
            <a:fillRect/>
          </a:stretch>
        </p:blipFill>
        <p:spPr>
          <a:xfrm>
            <a:off x="8427931" y="2653308"/>
            <a:ext cx="1216688" cy="1094464"/>
          </a:xfrm>
          <a:prstGeom prst="rect">
            <a:avLst/>
          </a:prstGeom>
        </p:spPr>
      </p:pic>
      <p:sp>
        <p:nvSpPr>
          <p:cNvPr id="22" name="TextBox 21">
            <a:extLst>
              <a:ext uri="{FF2B5EF4-FFF2-40B4-BE49-F238E27FC236}">
                <a16:creationId xmlns:a16="http://schemas.microsoft.com/office/drawing/2014/main" id="{2D74BF2A-0C71-938E-D6B1-78FF0102A93F}"/>
              </a:ext>
            </a:extLst>
          </p:cNvPr>
          <p:cNvSpPr txBox="1"/>
          <p:nvPr/>
        </p:nvSpPr>
        <p:spPr>
          <a:xfrm>
            <a:off x="9644619" y="2459707"/>
            <a:ext cx="2320529" cy="1754326"/>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RADAR FLOW METER</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 radar sensor that can assist in reading liquid/solids levels up to a</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height of 20 meters. This sensor is designed using DSP technology</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and advances </a:t>
            </a:r>
            <a:r>
              <a:rPr lang="en-US" sz="1200" dirty="0" err="1">
                <a:solidFill>
                  <a:srgbClr val="000000"/>
                </a:solidFill>
                <a:latin typeface="Calibri" panose="020F0502020204030204" pitchFamily="34" charset="0"/>
                <a:ea typeface="Calibri" panose="020F0502020204030204" pitchFamily="34" charset="0"/>
                <a:cs typeface="Calibri" panose="020F0502020204030204" pitchFamily="34" charset="0"/>
              </a:rPr>
              <a:t>phyTrack</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fluid velocity detection and tracking</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algorithms specifically for open channel surface velocity and flow.</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7017E3DE-19B0-3092-1668-D7667270597B}"/>
              </a:ext>
            </a:extLst>
          </p:cNvPr>
          <p:cNvPicPr>
            <a:picLocks noChangeAspect="1"/>
          </p:cNvPicPr>
          <p:nvPr/>
        </p:nvPicPr>
        <p:blipFill>
          <a:blip r:embed="rId4"/>
          <a:stretch>
            <a:fillRect/>
          </a:stretch>
        </p:blipFill>
        <p:spPr>
          <a:xfrm>
            <a:off x="8101113" y="4476572"/>
            <a:ext cx="1474293" cy="1211919"/>
          </a:xfrm>
          <a:prstGeom prst="rect">
            <a:avLst/>
          </a:prstGeom>
        </p:spPr>
      </p:pic>
      <p:sp>
        <p:nvSpPr>
          <p:cNvPr id="27" name="TextBox 26">
            <a:extLst>
              <a:ext uri="{FF2B5EF4-FFF2-40B4-BE49-F238E27FC236}">
                <a16:creationId xmlns:a16="http://schemas.microsoft.com/office/drawing/2014/main" id="{CB8A2BF2-081D-6928-9834-D75A781D5E93}"/>
              </a:ext>
            </a:extLst>
          </p:cNvPr>
          <p:cNvSpPr txBox="1"/>
          <p:nvPr/>
        </p:nvSpPr>
        <p:spPr>
          <a:xfrm>
            <a:off x="9669929" y="4370086"/>
            <a:ext cx="2105671" cy="1938992"/>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ULTRASONIC SILT LEVEL SENSOR</a:t>
            </a: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Ultrasonic sludge interface meter, also known as ultrasonic silt level meter, is a contact-type, high reliability, easy-to-install</a:t>
            </a:r>
          </a:p>
          <a:p>
            <a:r>
              <a:rPr lang="en-US" sz="1200" dirty="0">
                <a:latin typeface="Calibri" panose="020F0502020204030204" pitchFamily="34" charset="0"/>
                <a:ea typeface="Calibri" panose="020F0502020204030204" pitchFamily="34" charset="0"/>
                <a:cs typeface="Calibri" panose="020F0502020204030204" pitchFamily="34" charset="0"/>
              </a:rPr>
              <a:t>And maintain solid-liquid</a:t>
            </a:r>
          </a:p>
          <a:p>
            <a:r>
              <a:rPr lang="en-US" sz="1200" dirty="0">
                <a:latin typeface="Calibri" panose="020F0502020204030204" pitchFamily="34" charset="0"/>
                <a:ea typeface="Calibri" panose="020F0502020204030204" pitchFamily="34" charset="0"/>
                <a:cs typeface="Calibri" panose="020F0502020204030204" pitchFamily="34" charset="0"/>
              </a:rPr>
              <a:t>interface monitoring instrument. </a:t>
            </a:r>
            <a:endParaRPr lang="en-US" sz="12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4F8F8EE-AD1C-E2B1-CBB9-816989957211}"/>
              </a:ext>
            </a:extLst>
          </p:cNvPr>
          <p:cNvPicPr>
            <a:picLocks noChangeAspect="1"/>
          </p:cNvPicPr>
          <p:nvPr/>
        </p:nvPicPr>
        <p:blipFill>
          <a:blip r:embed="rId5"/>
          <a:stretch>
            <a:fillRect/>
          </a:stretch>
        </p:blipFill>
        <p:spPr>
          <a:xfrm>
            <a:off x="3564502" y="1438334"/>
            <a:ext cx="4758195" cy="3524412"/>
          </a:xfrm>
          <a:prstGeom prst="rect">
            <a:avLst/>
          </a:prstGeom>
        </p:spPr>
      </p:pic>
      <p:grpSp>
        <p:nvGrpSpPr>
          <p:cNvPr id="4" name="Group 3">
            <a:extLst>
              <a:ext uri="{FF2B5EF4-FFF2-40B4-BE49-F238E27FC236}">
                <a16:creationId xmlns:a16="http://schemas.microsoft.com/office/drawing/2014/main" id="{23845902-411C-3325-B0FF-D09319F52F4A}"/>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DC54EB6B-48B6-B664-15F9-C5877F03670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DD1FE65D-B83A-6C80-FDA0-4CE084390E2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A62E1713-1E70-1DD5-57F9-FCE9508232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ADCFEAAA-CCDE-A952-29D8-28E974C09AF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A2D2CD4-FF4F-8E86-988C-E6093EBE50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27994AFB-420F-2EF1-3AA2-D6FD4DF6625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B9DEF429-005F-B0F6-97E4-72F99163867A}"/>
              </a:ext>
            </a:extLst>
          </p:cNvPr>
          <p:cNvSpPr txBox="1"/>
          <p:nvPr/>
        </p:nvSpPr>
        <p:spPr>
          <a:xfrm>
            <a:off x="203780" y="1368385"/>
            <a:ext cx="3033514" cy="433965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F2C9A05-CF5E-8B0C-7EFC-87DCB318D811}"/>
              </a:ext>
            </a:extLst>
          </p:cNvPr>
          <p:cNvSpPr txBox="1"/>
          <p:nvPr/>
        </p:nvSpPr>
        <p:spPr>
          <a:xfrm>
            <a:off x="5449949" y="1146721"/>
            <a:ext cx="618236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012_Flood Monitor.png</a:t>
            </a:r>
          </a:p>
        </p:txBody>
      </p:sp>
    </p:spTree>
    <p:extLst>
      <p:ext uri="{BB962C8B-B14F-4D97-AF65-F5344CB8AC3E}">
        <p14:creationId xmlns:p14="http://schemas.microsoft.com/office/powerpoint/2010/main" val="254056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C80206-B36A-EF22-F2C4-62CFA8DC30DA}"/>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ED3CC489-B034-078F-641D-FECCB5460A0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EAECFBF-DDF8-3899-E847-0619B8BEBFF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17663FC8-D0CD-F177-4518-F43E53FB3AF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76E5CAD-009A-E0CE-EC92-5294437FC09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365E488-58B1-826F-A637-EFC730137232}"/>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4C7AB860-93FA-6D29-C97F-4DE29ABBC41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1026" name="Picture 2" descr="2513476">
            <a:extLst>
              <a:ext uri="{FF2B5EF4-FFF2-40B4-BE49-F238E27FC236}">
                <a16:creationId xmlns:a16="http://schemas.microsoft.com/office/drawing/2014/main" id="{A1DEB618-133B-1355-F8E0-68B02AE40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803" y="1383212"/>
            <a:ext cx="24860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513476">
            <a:extLst>
              <a:ext uri="{FF2B5EF4-FFF2-40B4-BE49-F238E27FC236}">
                <a16:creationId xmlns:a16="http://schemas.microsoft.com/office/drawing/2014/main" id="{61A72CA5-154B-0E84-0B3A-7A3903AC5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0" y="126476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13476">
            <a:extLst>
              <a:ext uri="{FF2B5EF4-FFF2-40B4-BE49-F238E27FC236}">
                <a16:creationId xmlns:a16="http://schemas.microsoft.com/office/drawing/2014/main" id="{20E2466D-91BF-7DC2-96C3-B338F7FE8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164" y="1184479"/>
            <a:ext cx="2463353" cy="12175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ru-opsi-1">
            <a:extLst>
              <a:ext uri="{FF2B5EF4-FFF2-40B4-BE49-F238E27FC236}">
                <a16:creationId xmlns:a16="http://schemas.microsoft.com/office/drawing/2014/main" id="{FAD973B1-5FF0-CDBC-A703-A38BFE40E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255" y="2549340"/>
            <a:ext cx="2907385" cy="1436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ru-opsi-1">
            <a:extLst>
              <a:ext uri="{FF2B5EF4-FFF2-40B4-BE49-F238E27FC236}">
                <a16:creationId xmlns:a16="http://schemas.microsoft.com/office/drawing/2014/main" id="{54A5EC05-9291-637A-C244-EE6C589C2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176" y="263808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513476">
            <a:extLst>
              <a:ext uri="{FF2B5EF4-FFF2-40B4-BE49-F238E27FC236}">
                <a16:creationId xmlns:a16="http://schemas.microsoft.com/office/drawing/2014/main" id="{1DCFECCD-574F-F881-8973-C2AEA2887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1255" y="4118452"/>
            <a:ext cx="2718267" cy="1343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2513476">
            <a:extLst>
              <a:ext uri="{FF2B5EF4-FFF2-40B4-BE49-F238E27FC236}">
                <a16:creationId xmlns:a16="http://schemas.microsoft.com/office/drawing/2014/main" id="{2F56B0B6-DF65-9E07-EA35-EF0826357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78" y="2912924"/>
            <a:ext cx="2439091" cy="120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T PLN NUSA DAYA">
            <a:extLst>
              <a:ext uri="{FF2B5EF4-FFF2-40B4-BE49-F238E27FC236}">
                <a16:creationId xmlns:a16="http://schemas.microsoft.com/office/drawing/2014/main" id="{7833CF6C-FAAD-BEB7-E1FF-07DC2D788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6726" y="4297020"/>
            <a:ext cx="3195506" cy="106516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CF6DF0C-1EE7-852C-DCE7-A5D209F53B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7352" y="4350733"/>
            <a:ext cx="3159874" cy="10918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PSDM CONSULTANT | Assessment, Training, Consultancy, Counseling">
            <a:extLst>
              <a:ext uri="{FF2B5EF4-FFF2-40B4-BE49-F238E27FC236}">
                <a16:creationId xmlns:a16="http://schemas.microsoft.com/office/drawing/2014/main" id="{54FFAA61-C2BF-ECB1-7EE1-E62B7FCB5B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407" t="16594" r="13259" b="15555"/>
          <a:stretch/>
        </p:blipFill>
        <p:spPr bwMode="auto">
          <a:xfrm>
            <a:off x="282430" y="3299043"/>
            <a:ext cx="1846921" cy="17088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biru-opsi-1">
            <a:extLst>
              <a:ext uri="{FF2B5EF4-FFF2-40B4-BE49-F238E27FC236}">
                <a16:creationId xmlns:a16="http://schemas.microsoft.com/office/drawing/2014/main" id="{8F73587D-E80F-9799-0A88-4508321872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5247" y="5442627"/>
            <a:ext cx="2512270" cy="12416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AEDEA7C-E20F-7C60-DC5D-FCB9BDB2BEDA}"/>
              </a:ext>
            </a:extLst>
          </p:cNvPr>
          <p:cNvPicPr>
            <a:picLocks noChangeAspect="1"/>
          </p:cNvPicPr>
          <p:nvPr/>
        </p:nvPicPr>
        <p:blipFill>
          <a:blip r:embed="rId12"/>
          <a:stretch>
            <a:fillRect/>
          </a:stretch>
        </p:blipFill>
        <p:spPr>
          <a:xfrm>
            <a:off x="5028640" y="5606319"/>
            <a:ext cx="2111355" cy="1040046"/>
          </a:xfrm>
          <a:prstGeom prst="rect">
            <a:avLst/>
          </a:prstGeom>
        </p:spPr>
      </p:pic>
      <p:sp>
        <p:nvSpPr>
          <p:cNvPr id="22" name="TextBox 21">
            <a:extLst>
              <a:ext uri="{FF2B5EF4-FFF2-40B4-BE49-F238E27FC236}">
                <a16:creationId xmlns:a16="http://schemas.microsoft.com/office/drawing/2014/main" id="{4605C40A-963A-D171-A35F-74AB06CED4EA}"/>
              </a:ext>
            </a:extLst>
          </p:cNvPr>
          <p:cNvSpPr txBox="1"/>
          <p:nvPr/>
        </p:nvSpPr>
        <p:spPr>
          <a:xfrm>
            <a:off x="558800" y="1264767"/>
            <a:ext cx="1025858" cy="400110"/>
          </a:xfrm>
          <a:prstGeom prst="rect">
            <a:avLst/>
          </a:prstGeom>
          <a:noFill/>
        </p:spPr>
        <p:txBody>
          <a:bodyPr wrap="none" rtlCol="0">
            <a:spAutoFit/>
          </a:bodyPr>
          <a:lstStyle/>
          <a:p>
            <a:r>
              <a:rPr lang="en-US" sz="2000" b="1" dirty="0">
                <a:latin typeface="Aptos" panose="020B0004020202020204" pitchFamily="34" charset="0"/>
              </a:rPr>
              <a:t>Clients</a:t>
            </a:r>
          </a:p>
        </p:txBody>
      </p:sp>
    </p:spTree>
    <p:extLst>
      <p:ext uri="{BB962C8B-B14F-4D97-AF65-F5344CB8AC3E}">
        <p14:creationId xmlns:p14="http://schemas.microsoft.com/office/powerpoint/2010/main" val="285025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952B1FF-43A8-0C96-EE55-F92A6CAF2928}"/>
            </a:ext>
          </a:extLst>
        </p:cNvPr>
        <p:cNvGrpSpPr/>
        <p:nvPr/>
      </p:nvGrpSpPr>
      <p:grpSpPr>
        <a:xfrm>
          <a:off x="0" y="0"/>
          <a:ext cx="0" cy="0"/>
          <a:chOff x="0" y="0"/>
          <a:chExt cx="0" cy="0"/>
        </a:xfrm>
      </p:grpSpPr>
      <p:pic>
        <p:nvPicPr>
          <p:cNvPr id="6160" name="Picture 16">
            <a:extLst>
              <a:ext uri="{FF2B5EF4-FFF2-40B4-BE49-F238E27FC236}">
                <a16:creationId xmlns:a16="http://schemas.microsoft.com/office/drawing/2014/main" id="{8C32D6E1-CB80-F9F4-20DA-45FD320DB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754" y="1816327"/>
            <a:ext cx="1257300"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17">
            <a:extLst>
              <a:ext uri="{FF2B5EF4-FFF2-40B4-BE49-F238E27FC236}">
                <a16:creationId xmlns:a16="http://schemas.microsoft.com/office/drawing/2014/main" id="{0F83E093-A9C3-B063-C45E-2D495DB80714}"/>
              </a:ext>
            </a:extLst>
          </p:cNvPr>
          <p:cNvSpPr txBox="1">
            <a:spLocks noChangeArrowheads="1"/>
          </p:cNvSpPr>
          <p:nvPr/>
        </p:nvSpPr>
        <p:spPr bwMode="auto">
          <a:xfrm>
            <a:off x="3802538" y="1117269"/>
            <a:ext cx="3771074" cy="520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PROTECTION RELAYS</a:t>
            </a:r>
            <a:endParaRPr kumimoji="0" lang="en-US" altLang="en-US" sz="3200" b="0" i="0" u="none" strike="noStrike" cap="none" normalizeH="0" baseline="0" dirty="0">
              <a:ln>
                <a:noFill/>
              </a:ln>
              <a:effectLst/>
              <a:latin typeface="Aptos" panose="020B0004020202020204" pitchFamily="34" charset="0"/>
            </a:endParaRPr>
          </a:p>
        </p:txBody>
      </p:sp>
      <p:pic>
        <p:nvPicPr>
          <p:cNvPr id="6162" name="Picture 18">
            <a:extLst>
              <a:ext uri="{FF2B5EF4-FFF2-40B4-BE49-F238E27FC236}">
                <a16:creationId xmlns:a16="http://schemas.microsoft.com/office/drawing/2014/main" id="{0C77B367-358D-713F-7134-B1E4121E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05" r="9525"/>
          <a:stretch>
            <a:fillRect/>
          </a:stretch>
        </p:blipFill>
        <p:spPr bwMode="auto">
          <a:xfrm>
            <a:off x="3841329" y="1900933"/>
            <a:ext cx="1056323" cy="1212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6163" name="Picture 19">
            <a:extLst>
              <a:ext uri="{FF2B5EF4-FFF2-40B4-BE49-F238E27FC236}">
                <a16:creationId xmlns:a16="http://schemas.microsoft.com/office/drawing/2014/main" id="{A10154B2-B56A-DB45-CCCA-FE7F8EDA7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070" y="3040824"/>
            <a:ext cx="1032444" cy="99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20">
            <a:extLst>
              <a:ext uri="{FF2B5EF4-FFF2-40B4-BE49-F238E27FC236}">
                <a16:creationId xmlns:a16="http://schemas.microsoft.com/office/drawing/2014/main" id="{5FC2057C-567D-41FF-CE9A-DF2F627F22DD}"/>
              </a:ext>
            </a:extLst>
          </p:cNvPr>
          <p:cNvSpPr txBox="1">
            <a:spLocks noChangeArrowheads="1"/>
          </p:cNvSpPr>
          <p:nvPr/>
        </p:nvSpPr>
        <p:spPr bwMode="auto">
          <a:xfrm>
            <a:off x="4870593" y="1896388"/>
            <a:ext cx="2703019" cy="2008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P123, 127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overcurrent (46)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Trip Circuit </a:t>
            </a:r>
            <a:r>
              <a:rPr kumimoji="0" lang="en-US" altLang="en-US" sz="1000" b="0" i="0" u="none" strike="noStrike" cap="none" normalizeH="0" baseline="0" dirty="0" err="1">
                <a:ln>
                  <a:noFill/>
                </a:ln>
                <a:solidFill>
                  <a:srgbClr val="000000"/>
                </a:solidFill>
                <a:effectLst/>
                <a:latin typeface="Aptos" panose="020B0004020202020204" pitchFamily="34" charset="0"/>
              </a:rPr>
              <a:t>Spv</a:t>
            </a:r>
            <a:r>
              <a:rPr kumimoji="0" lang="en-US" altLang="en-US" sz="1000" b="0" i="0" u="none" strike="noStrike" cap="none" normalizeH="0" baseline="0" dirty="0">
                <a:ln>
                  <a:noFill/>
                </a:ln>
                <a:solidFill>
                  <a:srgbClr val="000000"/>
                </a:solidFill>
                <a:effectLst/>
                <a:latin typeface="Aptos" panose="020B0004020202020204" pitchFamily="34" charset="0"/>
              </a:rPr>
              <a:t>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Residual over voltage (59N), </a:t>
            </a:r>
            <a:r>
              <a:rPr kumimoji="0" lang="en-US" altLang="en-US" sz="1000" b="0" i="0" u="none" strike="noStrike" cap="none" normalizeH="0" baseline="0" dirty="0" err="1">
                <a:ln>
                  <a:noFill/>
                </a:ln>
                <a:solidFill>
                  <a:srgbClr val="000000"/>
                </a:solidFill>
                <a:effectLst/>
                <a:latin typeface="Aptos" panose="020B0004020202020204" pitchFamily="34" charset="0"/>
              </a:rPr>
              <a:t>Autoreclose</a:t>
            </a:r>
            <a:r>
              <a:rPr kumimoji="0" lang="en-US" altLang="en-US" sz="1000" b="0" i="0" u="none" strike="noStrike" cap="none" normalizeH="0" baseline="0" dirty="0">
                <a:ln>
                  <a:noFill/>
                </a:ln>
                <a:solidFill>
                  <a:srgbClr val="000000"/>
                </a:solidFill>
                <a:effectLst/>
                <a:latin typeface="Aptos" panose="020B0004020202020204" pitchFamily="34" charset="0"/>
              </a:rPr>
              <a:t>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Modbus protocol</a:t>
            </a:r>
            <a:r>
              <a:rPr lang="en-US" altLang="en-US" sz="1000" dirty="0">
                <a:solidFill>
                  <a:srgbClr val="000000"/>
                </a:solidFill>
                <a:latin typeface="Aptos" panose="020B0004020202020204" pitchFamily="34" charset="0"/>
              </a:rPr>
              <a:t>/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pic>
        <p:nvPicPr>
          <p:cNvPr id="6165" name="Picture 21">
            <a:extLst>
              <a:ext uri="{FF2B5EF4-FFF2-40B4-BE49-F238E27FC236}">
                <a16:creationId xmlns:a16="http://schemas.microsoft.com/office/drawing/2014/main" id="{1C3C0CB2-2A6C-56AC-0D8B-3538BCA3BD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75" b="17807"/>
          <a:stretch/>
        </p:blipFill>
        <p:spPr bwMode="auto">
          <a:xfrm>
            <a:off x="3727324" y="4600118"/>
            <a:ext cx="1056322" cy="726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4" name="Text Box 22">
            <a:extLst>
              <a:ext uri="{FF2B5EF4-FFF2-40B4-BE49-F238E27FC236}">
                <a16:creationId xmlns:a16="http://schemas.microsoft.com/office/drawing/2014/main" id="{32480EA7-E9F2-D29A-8836-6124D82B4FD3}"/>
              </a:ext>
            </a:extLst>
          </p:cNvPr>
          <p:cNvSpPr txBox="1">
            <a:spLocks noChangeArrowheads="1"/>
          </p:cNvSpPr>
          <p:nvPr/>
        </p:nvSpPr>
        <p:spPr bwMode="auto">
          <a:xfrm>
            <a:off x="4823514" y="4307196"/>
            <a:ext cx="2773711" cy="187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P142 ,P143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 </a:t>
            </a:r>
            <a:r>
              <a:rPr lang="en-US" altLang="en-US" sz="1000" b="1" dirty="0">
                <a:solidFill>
                  <a:srgbClr val="000000"/>
                </a:solidFill>
                <a:latin typeface="Aptos" panose="020B0004020202020204" pitchFamily="34" charset="0"/>
              </a:rPr>
              <a:t>IEC61830 SAS</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 current (46)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(27/59),Residual overvoltage (59N), Auto reclose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IEC 61860 protocol SAS/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sp>
        <p:nvSpPr>
          <p:cNvPr id="16" name="Text Box 25">
            <a:extLst>
              <a:ext uri="{FF2B5EF4-FFF2-40B4-BE49-F238E27FC236}">
                <a16:creationId xmlns:a16="http://schemas.microsoft.com/office/drawing/2014/main" id="{18182BF6-02B0-28E1-1B73-6A0F7D24D197}"/>
              </a:ext>
            </a:extLst>
          </p:cNvPr>
          <p:cNvSpPr txBox="1">
            <a:spLocks noChangeArrowheads="1"/>
          </p:cNvSpPr>
          <p:nvPr/>
        </p:nvSpPr>
        <p:spPr bwMode="auto">
          <a:xfrm>
            <a:off x="8835288" y="5258909"/>
            <a:ext cx="3454527"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ptos" panose="020B0004020202020204" pitchFamily="34" charset="0"/>
              </a:rPr>
              <a:t>EASERGY P3, P5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Built-in arc flash protection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Advanced cybersecurity compliant to IEC 62443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Intuitive withdrawable design with backup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Plug and play hardware expansion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EF, Dir OCR, Dir EF, UFR, OVR, 32 Reverse Power 10DI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+ 8DO + Back Up Memory</a:t>
            </a:r>
            <a:br>
              <a:rPr kumimoji="0" lang="en-US" altLang="en-US" sz="1000" b="0" i="0" u="none" strike="noStrike" cap="none" normalizeH="0" baseline="0" dirty="0">
                <a:ln>
                  <a:noFill/>
                </a:ln>
                <a:solidFill>
                  <a:srgbClr val="000000"/>
                </a:solidFill>
                <a:effectLst/>
                <a:latin typeface="Aptos" panose="020B0004020202020204" pitchFamily="34" charset="0"/>
              </a:rPr>
            </a:br>
            <a:r>
              <a:rPr kumimoji="0" lang="en-US" altLang="en-US" sz="1000" b="0" i="0" u="none" strike="noStrike" cap="none" normalizeH="0" baseline="0" dirty="0">
                <a:ln>
                  <a:noFill/>
                </a:ln>
                <a:solidFill>
                  <a:srgbClr val="000000"/>
                </a:solidFill>
                <a:effectLst/>
                <a:latin typeface="Aptos" panose="020B0004020202020204" pitchFamily="34" charset="0"/>
              </a:rPr>
              <a:t>Protocol IEC 61850 for SAS and DNP 3 serial for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DCC Simultaneous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6170" name="Picture 26" descr="Relai perlindungan tegangan menengah Easergy P5 | Schneider Electric  Indonesia">
            <a:extLst>
              <a:ext uri="{FF2B5EF4-FFF2-40B4-BE49-F238E27FC236}">
                <a16:creationId xmlns:a16="http://schemas.microsoft.com/office/drawing/2014/main" id="{291F8852-3D0E-175C-7FB1-3D9DB475A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9059"/>
          <a:stretch>
            <a:fillRect/>
          </a:stretch>
        </p:blipFill>
        <p:spPr bwMode="auto">
          <a:xfrm>
            <a:off x="7391970" y="5198982"/>
            <a:ext cx="1405446" cy="154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3314" name="Picture 2" descr="MiCOM P54x Schneider Electric Current Differential Protection Relay with Optional Subcycle Distance Protection">
            <a:extLst>
              <a:ext uri="{FF2B5EF4-FFF2-40B4-BE49-F238E27FC236}">
                <a16:creationId xmlns:a16="http://schemas.microsoft.com/office/drawing/2014/main" id="{A1DEA5B0-4A21-E939-8147-98628E219C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059" t="24306" r="11192" b="25285"/>
          <a:stretch/>
        </p:blipFill>
        <p:spPr bwMode="auto">
          <a:xfrm>
            <a:off x="7192687" y="3284027"/>
            <a:ext cx="1497007" cy="9832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5D9B08-2F37-7744-DE05-5C4916707EDD}"/>
              </a:ext>
            </a:extLst>
          </p:cNvPr>
          <p:cNvSpPr txBox="1"/>
          <p:nvPr/>
        </p:nvSpPr>
        <p:spPr>
          <a:xfrm>
            <a:off x="8790592" y="2216972"/>
            <a:ext cx="2934462" cy="3000821"/>
          </a:xfrm>
          <a:prstGeom prst="rect">
            <a:avLst/>
          </a:prstGeom>
          <a:noFill/>
        </p:spPr>
        <p:txBody>
          <a:bodyPr wrap="square">
            <a:spAutoFit/>
          </a:bodyPr>
          <a:lstStyle/>
          <a:p>
            <a:pPr marL="0" indent="0">
              <a:spcBef>
                <a:spcPts val="0"/>
              </a:spcBef>
              <a:buNone/>
            </a:pPr>
            <a:r>
              <a:rPr lang="en-US" sz="1050" b="1" dirty="0" err="1">
                <a:latin typeface="Aptos" panose="020B0004020202020204" pitchFamily="34" charset="0"/>
              </a:rPr>
              <a:t>MiCOM</a:t>
            </a:r>
            <a:r>
              <a:rPr lang="en-US" sz="1050" b="1" dirty="0">
                <a:latin typeface="Aptos" panose="020B0004020202020204" pitchFamily="34" charset="0"/>
              </a:rPr>
              <a:t> P543</a:t>
            </a:r>
          </a:p>
          <a:p>
            <a:pPr marL="0" indent="0">
              <a:spcBef>
                <a:spcPts val="0"/>
              </a:spcBef>
              <a:buNone/>
            </a:pPr>
            <a:r>
              <a:rPr lang="en-US" sz="1050" b="1" dirty="0">
                <a:latin typeface="Aptos" panose="020B0004020202020204" pitchFamily="34" charset="0"/>
              </a:rPr>
              <a:t>LINE CURRENT DIFFERENTIAL RELAY</a:t>
            </a:r>
          </a:p>
          <a:p>
            <a:pPr marL="0" indent="0">
              <a:spcBef>
                <a:spcPts val="0"/>
              </a:spcBef>
              <a:buNone/>
            </a:pPr>
            <a:r>
              <a:rPr lang="en-US" sz="1050" dirty="0">
                <a:latin typeface="Aptos" panose="020B0004020202020204" pitchFamily="34" charset="0"/>
              </a:rPr>
              <a:t>3ph Overcurrent/ </a:t>
            </a:r>
            <a:r>
              <a:rPr lang="en-US" sz="1050" dirty="0" err="1">
                <a:latin typeface="Aptos" panose="020B0004020202020204" pitchFamily="34" charset="0"/>
              </a:rPr>
              <a:t>Groundfault</a:t>
            </a:r>
            <a:r>
              <a:rPr lang="en-US" sz="1050" dirty="0">
                <a:latin typeface="Aptos" panose="020B0004020202020204" pitchFamily="34" charset="0"/>
              </a:rPr>
              <a:t> 50N/51N, Directional earth fault</a:t>
            </a:r>
          </a:p>
          <a:p>
            <a:pPr marL="0" indent="0">
              <a:spcBef>
                <a:spcPts val="0"/>
              </a:spcBef>
              <a:buNone/>
            </a:pPr>
            <a:r>
              <a:rPr lang="en-US" sz="1050" dirty="0">
                <a:latin typeface="Aptos" panose="020B0004020202020204" pitchFamily="34" charset="0"/>
              </a:rPr>
              <a:t>Undervoltage ANSI Code: 27, Overvoltage ANSI Code: 59</a:t>
            </a:r>
          </a:p>
          <a:p>
            <a:pPr marL="0" indent="0">
              <a:spcBef>
                <a:spcPts val="0"/>
              </a:spcBef>
              <a:buNone/>
            </a:pPr>
            <a:r>
              <a:rPr lang="en-US" sz="1050" dirty="0">
                <a:latin typeface="Aptos" panose="020B0004020202020204" pitchFamily="34" charset="0"/>
              </a:rPr>
              <a:t>Negative/unbalanced sequence ANSI code: 46</a:t>
            </a:r>
          </a:p>
          <a:p>
            <a:pPr marL="0" indent="0">
              <a:spcBef>
                <a:spcPts val="0"/>
              </a:spcBef>
              <a:buNone/>
            </a:pPr>
            <a:r>
              <a:rPr lang="en-US" sz="1050" dirty="0">
                <a:latin typeface="Aptos" panose="020B0004020202020204" pitchFamily="34" charset="0"/>
              </a:rPr>
              <a:t>Directional phase overcurrent, Thermal overload protection ANSI code: 49RMS</a:t>
            </a:r>
          </a:p>
          <a:p>
            <a:pPr marL="0" indent="0">
              <a:spcBef>
                <a:spcPts val="0"/>
              </a:spcBef>
              <a:buNone/>
            </a:pPr>
            <a:r>
              <a:rPr lang="en-US" sz="1050" dirty="0">
                <a:latin typeface="Aptos" panose="020B0004020202020204" pitchFamily="34" charset="0"/>
              </a:rPr>
              <a:t>Watt metric grounding, Synchronization - check ANSI code: 25</a:t>
            </a:r>
          </a:p>
          <a:p>
            <a:pPr marL="0" indent="0">
              <a:spcBef>
                <a:spcPts val="0"/>
              </a:spcBef>
              <a:buNone/>
            </a:pPr>
            <a:r>
              <a:rPr lang="en-US" sz="1050" dirty="0">
                <a:latin typeface="Aptos" panose="020B0004020202020204" pitchFamily="34" charset="0"/>
              </a:rPr>
              <a:t>Underfrequency ANSI Code: 81L</a:t>
            </a:r>
          </a:p>
          <a:p>
            <a:pPr marL="0" indent="0">
              <a:spcBef>
                <a:spcPts val="0"/>
              </a:spcBef>
              <a:buNone/>
            </a:pPr>
            <a:r>
              <a:rPr lang="en-US" sz="1050" dirty="0">
                <a:latin typeface="Aptos" panose="020B0004020202020204" pitchFamily="34" charset="0"/>
              </a:rPr>
              <a:t>Over frequency Number of inputs16 discrete</a:t>
            </a:r>
          </a:p>
          <a:p>
            <a:pPr marL="0" indent="0">
              <a:spcBef>
                <a:spcPts val="0"/>
              </a:spcBef>
              <a:buNone/>
            </a:pPr>
            <a:r>
              <a:rPr lang="en-US" sz="1050" dirty="0">
                <a:latin typeface="Aptos" panose="020B0004020202020204" pitchFamily="34" charset="0"/>
              </a:rPr>
              <a:t>5 CT current inputs...X/5 A and X/1 A, 4 voltages Number of outputs14 discrete</a:t>
            </a:r>
          </a:p>
          <a:p>
            <a:pPr marL="0" indent="0">
              <a:spcBef>
                <a:spcPts val="0"/>
              </a:spcBef>
              <a:buNone/>
            </a:pPr>
            <a:r>
              <a:rPr lang="en-US" sz="1050" dirty="0">
                <a:latin typeface="Aptos" panose="020B0004020202020204" pitchFamily="34" charset="0"/>
              </a:rPr>
              <a:t>Communication port protocols DNP3, IEC 61850, </a:t>
            </a:r>
          </a:p>
          <a:p>
            <a:pPr marL="0" indent="0">
              <a:spcBef>
                <a:spcPts val="0"/>
              </a:spcBef>
              <a:buNone/>
            </a:pPr>
            <a:r>
              <a:rPr lang="en-US" sz="1050" dirty="0">
                <a:latin typeface="Aptos" panose="020B0004020202020204" pitchFamily="34" charset="0"/>
              </a:rPr>
              <a:t>Ethernet, Modbus RTU, Event recording</a:t>
            </a:r>
          </a:p>
        </p:txBody>
      </p:sp>
      <p:sp>
        <p:nvSpPr>
          <p:cNvPr id="2" name="TextBox 1">
            <a:extLst>
              <a:ext uri="{FF2B5EF4-FFF2-40B4-BE49-F238E27FC236}">
                <a16:creationId xmlns:a16="http://schemas.microsoft.com/office/drawing/2014/main" id="{F644AD26-FB7F-0B55-19A5-BA5C612CF069}"/>
              </a:ext>
            </a:extLst>
          </p:cNvPr>
          <p:cNvSpPr txBox="1"/>
          <p:nvPr/>
        </p:nvSpPr>
        <p:spPr>
          <a:xfrm>
            <a:off x="143732" y="957430"/>
            <a:ext cx="3452908" cy="686341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rial Black" panose="020B0A040201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rial Black" panose="020B0A040201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B0B76105-4E07-E9BB-32E2-A870A2C1EF3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F792616A-1C9C-6444-5843-E2389339AA9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3F87040-9B2A-1BC2-3DAF-8AA237CA8A4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D130F65-BFBE-A270-C3F0-987FD5126E1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7D8EDFCD-15DB-3E7C-104F-3AF36AAB15D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614014B7-5E60-D018-5AD0-67C2EB6A666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BB251B76-E7D2-42DE-366F-DB65EF19141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1" name="TextBox 10">
            <a:extLst>
              <a:ext uri="{FF2B5EF4-FFF2-40B4-BE49-F238E27FC236}">
                <a16:creationId xmlns:a16="http://schemas.microsoft.com/office/drawing/2014/main" id="{84882ED4-AD6B-CC65-5EB7-68E7B749B3E3}"/>
              </a:ext>
            </a:extLst>
          </p:cNvPr>
          <p:cNvSpPr txBox="1"/>
          <p:nvPr/>
        </p:nvSpPr>
        <p:spPr>
          <a:xfrm>
            <a:off x="6628426" y="678052"/>
            <a:ext cx="2932534" cy="1169551"/>
          </a:xfrm>
          <a:prstGeom prst="rect">
            <a:avLst/>
          </a:prstGeom>
          <a:solidFill>
            <a:srgbClr val="FFC000"/>
          </a:solidFill>
        </p:spPr>
        <p:txBody>
          <a:bodyPr wrap="none" rtlCol="0">
            <a:spAutoFit/>
          </a:bodyPr>
          <a:lstStyle/>
          <a:p>
            <a:r>
              <a:rPr lang="en-US" sz="1400" dirty="0">
                <a:latin typeface="Aptos" panose="020B0004020202020204" pitchFamily="34" charset="0"/>
              </a:rPr>
              <a:t>Electrical</a:t>
            </a:r>
            <a:br>
              <a:rPr lang="en-US" sz="1400" dirty="0">
                <a:latin typeface="Aptos" panose="020B0004020202020204" pitchFamily="34" charset="0"/>
              </a:rPr>
            </a:br>
            <a:r>
              <a:rPr lang="en-US" sz="1400" dirty="0">
                <a:latin typeface="Aptos" panose="020B0004020202020204" pitchFamily="34" charset="0"/>
              </a:rPr>
              <a:t>Electric Vehicle Charger (SPKLU)</a:t>
            </a:r>
          </a:p>
          <a:p>
            <a:r>
              <a:rPr lang="en-US" sz="1400" dirty="0">
                <a:latin typeface="Aptos" panose="020B0004020202020204" pitchFamily="34" charset="0"/>
              </a:rPr>
              <a:t>Energy &amp; Environment Management</a:t>
            </a:r>
          </a:p>
          <a:p>
            <a:r>
              <a:rPr lang="en-US" sz="1400" dirty="0">
                <a:latin typeface="Aptos" panose="020B0004020202020204" pitchFamily="34" charset="0"/>
              </a:rPr>
              <a:t>Water Tank </a:t>
            </a:r>
            <a:br>
              <a:rPr lang="en-US" sz="1400" dirty="0">
                <a:latin typeface="Aptos" panose="020B0004020202020204" pitchFamily="34" charset="0"/>
              </a:rPr>
            </a:br>
            <a:r>
              <a:rPr lang="en-US" sz="1400" dirty="0">
                <a:latin typeface="Aptos" panose="020B0004020202020204" pitchFamily="34" charset="0"/>
              </a:rPr>
              <a:t>Test &amp; Measurement Tools</a:t>
            </a:r>
          </a:p>
        </p:txBody>
      </p:sp>
    </p:spTree>
    <p:extLst>
      <p:ext uri="{BB962C8B-B14F-4D97-AF65-F5344CB8AC3E}">
        <p14:creationId xmlns:p14="http://schemas.microsoft.com/office/powerpoint/2010/main" val="240704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 Box 17">
            <a:extLst>
              <a:ext uri="{FF2B5EF4-FFF2-40B4-BE49-F238E27FC236}">
                <a16:creationId xmlns:a16="http://schemas.microsoft.com/office/drawing/2014/main" id="{A00C3E8E-4DED-8930-822E-9EE365663C34}"/>
              </a:ext>
            </a:extLst>
          </p:cNvPr>
          <p:cNvSpPr txBox="1">
            <a:spLocks noChangeArrowheads="1"/>
          </p:cNvSpPr>
          <p:nvPr/>
        </p:nvSpPr>
        <p:spPr bwMode="auto">
          <a:xfrm>
            <a:off x="3806412" y="3672420"/>
            <a:ext cx="3277303" cy="3348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Aptos" panose="020B0004020202020204" pitchFamily="34" charset="0"/>
              </a:rPr>
              <a:t>GENERATOR 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Silent Type, Trailer (option)</a:t>
            </a:r>
          </a:p>
          <a:p>
            <a:r>
              <a:rPr kumimoji="0" lang="da-DK" altLang="en-US" sz="1100" b="0" i="0" u="none" strike="noStrike" cap="none" normalizeH="0" baseline="0" dirty="0">
                <a:ln>
                  <a:noFill/>
                </a:ln>
                <a:effectLst/>
                <a:latin typeface="Aptos" panose="020B0004020202020204" pitchFamily="34" charset="0"/>
              </a:rPr>
              <a:t>Engine : Cummi</a:t>
            </a:r>
            <a:r>
              <a:rPr lang="da-DK" altLang="en-US" sz="1100" dirty="0">
                <a:latin typeface="Aptos" panose="020B0004020202020204" pitchFamily="34" charset="0"/>
              </a:rPr>
              <a:t>ns/Perkins</a:t>
            </a:r>
          </a:p>
          <a:p>
            <a:r>
              <a:rPr kumimoji="0" lang="da-DK" altLang="en-US" sz="1100" b="0" i="0" u="none" strike="noStrike" cap="none" normalizeH="0" baseline="0" dirty="0">
                <a:ln>
                  <a:noFill/>
                </a:ln>
                <a:effectLst/>
                <a:latin typeface="Aptos" panose="020B0004020202020204" pitchFamily="34" charset="0"/>
              </a:rPr>
              <a:t>Alternator : Stamford</a:t>
            </a:r>
            <a:endParaRPr kumimoji="0" lang="en-US" altLang="en-US" sz="11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Power Output : 50 - 1500 kVA</a:t>
            </a:r>
          </a:p>
          <a:p>
            <a:r>
              <a:rPr lang="en-US" sz="1100" dirty="0">
                <a:latin typeface="Aptos" panose="020B0004020202020204" pitchFamily="34" charset="0"/>
              </a:rPr>
              <a:t>Phase 3 ( Three) 3 ( Three) </a:t>
            </a:r>
          </a:p>
          <a:p>
            <a:r>
              <a:rPr lang="en-US" sz="1100" dirty="0">
                <a:latin typeface="Aptos" panose="020B0004020202020204" pitchFamily="34" charset="0"/>
              </a:rPr>
              <a:t>Frequency 50 Hz @1500RPM 50 Hz @1500RPM </a:t>
            </a:r>
          </a:p>
          <a:p>
            <a:r>
              <a:rPr lang="da-DK" sz="1100" dirty="0">
                <a:latin typeface="Aptos" panose="020B0004020202020204" pitchFamily="34" charset="0"/>
              </a:rPr>
              <a:t>Voltage 220 / 380 V 220 / 380 V </a:t>
            </a:r>
          </a:p>
          <a:p>
            <a:r>
              <a:rPr lang="en-US" sz="1100" dirty="0">
                <a:latin typeface="Aptos" panose="020B0004020202020204" pitchFamily="34" charset="0"/>
              </a:rPr>
              <a:t>High quality, reliable and complete generating sets.</a:t>
            </a:r>
            <a:r>
              <a:rPr lang="en-US" sz="1100" b="1" dirty="0">
                <a:latin typeface="Aptos" panose="020B0004020202020204" pitchFamily="34" charset="0"/>
              </a:rPr>
              <a:t> </a:t>
            </a:r>
          </a:p>
          <a:p>
            <a:r>
              <a:rPr lang="en-US" sz="1100" dirty="0">
                <a:latin typeface="Aptos" panose="020B0004020202020204" pitchFamily="34" charset="0"/>
              </a:rPr>
              <a:t>Easy for operation and maintenance.</a:t>
            </a:r>
            <a:endParaRPr lang="en-US" sz="1100" b="1" dirty="0">
              <a:latin typeface="Aptos" panose="020B0004020202020204" pitchFamily="34" charset="0"/>
            </a:endParaRPr>
          </a:p>
          <a:p>
            <a:r>
              <a:rPr lang="en-US" sz="1100" dirty="0">
                <a:latin typeface="Aptos" panose="020B0004020202020204" pitchFamily="34" charset="0"/>
              </a:rPr>
              <a:t>Compact structure &amp;high-strength chassis.</a:t>
            </a:r>
            <a:endParaRPr lang="en-US" sz="1100" b="1" dirty="0">
              <a:latin typeface="Aptos" panose="020B0004020202020204" pitchFamily="34" charset="0"/>
            </a:endParaRPr>
          </a:p>
          <a:p>
            <a:r>
              <a:rPr lang="en-US" sz="1100" dirty="0">
                <a:latin typeface="Aptos" panose="020B0004020202020204" pitchFamily="34" charset="0"/>
              </a:rPr>
              <a:t>Base frame design incorporates an intergrade fuel tank for at least 8 hours running (up to 650KVA).</a:t>
            </a:r>
            <a:endParaRPr lang="en-US" sz="1100" b="1" dirty="0">
              <a:latin typeface="Aptos" panose="020B0004020202020204" pitchFamily="34" charset="0"/>
            </a:endParaRPr>
          </a:p>
          <a:p>
            <a:r>
              <a:rPr lang="en-US" sz="1100" dirty="0">
                <a:latin typeface="Aptos" panose="020B0004020202020204" pitchFamily="34" charset="0"/>
              </a:rPr>
              <a:t>Anti- vibration pads are mounted between the engine/alternator feet and the base frame.</a:t>
            </a:r>
            <a:r>
              <a:rPr lang="en-US" sz="1100" b="1" dirty="0">
                <a:latin typeface="Aptos" panose="020B00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39" name="Picture 19">
            <a:extLst>
              <a:ext uri="{FF2B5EF4-FFF2-40B4-BE49-F238E27FC236}">
                <a16:creationId xmlns:a16="http://schemas.microsoft.com/office/drawing/2014/main" id="{4D91C232-C2F9-2FAA-2714-EBF80B06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560" y="1417007"/>
            <a:ext cx="678176" cy="665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2" name="Picture 22">
            <a:extLst>
              <a:ext uri="{FF2B5EF4-FFF2-40B4-BE49-F238E27FC236}">
                <a16:creationId xmlns:a16="http://schemas.microsoft.com/office/drawing/2014/main" id="{3886D2D5-75E6-5492-2C44-CAE3130BE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545" y="2053798"/>
            <a:ext cx="1144587"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6" name="Text Box 25">
            <a:extLst>
              <a:ext uri="{FF2B5EF4-FFF2-40B4-BE49-F238E27FC236}">
                <a16:creationId xmlns:a16="http://schemas.microsoft.com/office/drawing/2014/main" id="{D2F65225-BF70-36C0-36C0-2AB525782471}"/>
              </a:ext>
            </a:extLst>
          </p:cNvPr>
          <p:cNvSpPr txBox="1">
            <a:spLocks noChangeArrowheads="1"/>
          </p:cNvSpPr>
          <p:nvPr/>
        </p:nvSpPr>
        <p:spPr bwMode="auto">
          <a:xfrm>
            <a:off x="8761487" y="1266021"/>
            <a:ext cx="2984442" cy="2645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Aptos" panose="020B0004020202020204" pitchFamily="34" charset="0"/>
              </a:rPr>
              <a:t>UPS</a:t>
            </a:r>
            <a:endParaRPr kumimoji="0" lang="en-US" altLang="en-US" sz="1600" b="1" i="0" u="none" strike="noStrike" cap="none" normalizeH="0" baseline="0" dirty="0">
              <a:ln>
                <a:noFill/>
              </a:ln>
              <a:solidFill>
                <a:srgbClr val="000000"/>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The UPS provides continuous power from the internal battery until utility power returns to safe levels or the battery is fully discharged.</a:t>
            </a:r>
          </a:p>
          <a:p>
            <a:pPr algn="l">
              <a:buFont typeface="Arial" panose="020B0604020202020204" pitchFamily="34" charset="0"/>
              <a:buChar char="•"/>
            </a:pPr>
            <a:r>
              <a:rPr lang="en-US" sz="1100" i="0" dirty="0">
                <a:solidFill>
                  <a:srgbClr val="555555"/>
                </a:solidFill>
                <a:effectLst/>
                <a:latin typeface="Aptos" panose="020B0004020202020204" pitchFamily="34" charset="0"/>
              </a:rPr>
              <a:t>Intuitive LCD interface </a:t>
            </a:r>
          </a:p>
          <a:p>
            <a:pPr>
              <a:buFont typeface="Arial" panose="020B0604020202020204" pitchFamily="34" charset="0"/>
              <a:buChar char="•"/>
            </a:pPr>
            <a:r>
              <a:rPr kumimoji="0" lang="en-US" altLang="en-US" sz="1100" b="0" i="0" u="none" strike="noStrike" cap="none" normalizeH="0" baseline="0" dirty="0">
                <a:ln>
                  <a:noFill/>
                </a:ln>
                <a:solidFill>
                  <a:srgbClr val="000000"/>
                </a:solidFill>
                <a:effectLst/>
                <a:latin typeface="Aptos" panose="020B0004020202020204" pitchFamily="34" charset="0"/>
              </a:rPr>
              <a:t>Capacity 1-30kVA</a:t>
            </a:r>
            <a:endParaRPr lang="en-US" sz="1100" i="0" dirty="0">
              <a:solidFill>
                <a:srgbClr val="555555"/>
              </a:solidFill>
              <a:effectLst/>
              <a:latin typeface="Aptos" panose="020B0004020202020204" pitchFamily="34" charset="0"/>
            </a:endParaRPr>
          </a:p>
          <a:p>
            <a:pPr algn="l">
              <a:buFont typeface="Arial" panose="020B0604020202020204" pitchFamily="34" charset="0"/>
              <a:buChar char="•"/>
            </a:pPr>
            <a:r>
              <a:rPr lang="en-US" sz="1100" i="0" dirty="0">
                <a:solidFill>
                  <a:srgbClr val="555555"/>
                </a:solidFill>
                <a:effectLst/>
                <a:latin typeface="Aptos" panose="020B0004020202020204" pitchFamily="34" charset="0"/>
              </a:rPr>
              <a:t>Predictive replace battery date </a:t>
            </a:r>
          </a:p>
          <a:p>
            <a:pPr algn="l">
              <a:buFont typeface="Arial" panose="020B0604020202020204" pitchFamily="34" charset="0"/>
              <a:buChar char="•"/>
            </a:pPr>
            <a:r>
              <a:rPr lang="en-US" sz="1100" i="0" dirty="0">
                <a:solidFill>
                  <a:srgbClr val="555555"/>
                </a:solidFill>
                <a:effectLst/>
                <a:latin typeface="Aptos" panose="020B0004020202020204" pitchFamily="34" charset="0"/>
              </a:rPr>
              <a:t>Energy meter - Provides actual kilowatt hours of usage for energy conscious users.</a:t>
            </a:r>
          </a:p>
          <a:p>
            <a:pPr algn="l">
              <a:buFont typeface="Arial" panose="020B0604020202020204" pitchFamily="34" charset="0"/>
              <a:buChar char="•"/>
            </a:pPr>
            <a:r>
              <a:rPr lang="en-US" sz="1100" i="0" dirty="0">
                <a:solidFill>
                  <a:srgbClr val="555555"/>
                </a:solidFill>
                <a:effectLst/>
                <a:latin typeface="Aptos" panose="020B0004020202020204" pitchFamily="34" charset="0"/>
              </a:rPr>
              <a:t>Pure sine wave output on battery - Battery failure notification - Provides early-warning fault analysis on batteries enabling timely preventive maintenance</a:t>
            </a:r>
          </a:p>
          <a:p>
            <a:pPr algn="l">
              <a:buFont typeface="Arial" panose="020B0604020202020204" pitchFamily="34" charset="0"/>
              <a:buChar char="•"/>
            </a:pPr>
            <a:r>
              <a:rPr lang="en-US" sz="1100" i="0" dirty="0">
                <a:solidFill>
                  <a:srgbClr val="555555"/>
                </a:solidFill>
                <a:effectLst/>
                <a:latin typeface="Aptos" panose="020B0004020202020204" pitchFamily="34" charset="0"/>
              </a:rPr>
              <a:t>Serial Connectivity - for Scada application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46" name="Picture 26">
            <a:extLst>
              <a:ext uri="{FF2B5EF4-FFF2-40B4-BE49-F238E27FC236}">
                <a16:creationId xmlns:a16="http://schemas.microsoft.com/office/drawing/2014/main" id="{E6B33750-6F61-C987-509C-42C56263D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1968" y="1146858"/>
            <a:ext cx="8207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7" name="Picture 27">
            <a:extLst>
              <a:ext uri="{FF2B5EF4-FFF2-40B4-BE49-F238E27FC236}">
                <a16:creationId xmlns:a16="http://schemas.microsoft.com/office/drawing/2014/main" id="{18A378C5-DD6A-046C-E35B-205D91B3F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791" y="1237901"/>
            <a:ext cx="1144587" cy="2037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6B2CD6E2-CC65-67B1-DB1A-3438471A715F}"/>
              </a:ext>
            </a:extLst>
          </p:cNvPr>
          <p:cNvSpPr txBox="1">
            <a:spLocks noChangeArrowheads="1"/>
          </p:cNvSpPr>
          <p:nvPr/>
        </p:nvSpPr>
        <p:spPr bwMode="auto">
          <a:xfrm>
            <a:off x="3594749" y="904469"/>
            <a:ext cx="5166738" cy="362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GENSET AMF BACK UP POWER SUPPLY</a:t>
            </a:r>
            <a:endParaRPr kumimoji="0" lang="en-US" altLang="en-US" sz="32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9EA84C4-6F89-66C4-2B70-DA9FA57D84D6}"/>
              </a:ext>
            </a:extLst>
          </p:cNvPr>
          <p:cNvPicPr>
            <a:picLocks noChangeAspect="1"/>
          </p:cNvPicPr>
          <p:nvPr/>
        </p:nvPicPr>
        <p:blipFill>
          <a:blip r:embed="rId6"/>
          <a:stretch>
            <a:fillRect/>
          </a:stretch>
        </p:blipFill>
        <p:spPr>
          <a:xfrm>
            <a:off x="3686712" y="1930099"/>
            <a:ext cx="1689691" cy="1689691"/>
          </a:xfrm>
          <a:prstGeom prst="rect">
            <a:avLst/>
          </a:prstGeom>
        </p:spPr>
      </p:pic>
      <p:pic>
        <p:nvPicPr>
          <p:cNvPr id="10" name="Picture 2" descr="TSUZUMI Genset Seri TDG">
            <a:extLst>
              <a:ext uri="{FF2B5EF4-FFF2-40B4-BE49-F238E27FC236}">
                <a16:creationId xmlns:a16="http://schemas.microsoft.com/office/drawing/2014/main" id="{C2ECACCF-E567-C228-A8AA-37F5378B0B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505" b="18101"/>
          <a:stretch/>
        </p:blipFill>
        <p:spPr bwMode="auto">
          <a:xfrm>
            <a:off x="5429550" y="2409902"/>
            <a:ext cx="1910393" cy="1153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9B5949E-BE09-1AAE-A11C-4CBF3E6D4752}"/>
              </a:ext>
            </a:extLst>
          </p:cNvPr>
          <p:cNvPicPr>
            <a:picLocks noChangeAspect="1"/>
          </p:cNvPicPr>
          <p:nvPr/>
        </p:nvPicPr>
        <p:blipFill>
          <a:blip r:embed="rId8"/>
          <a:stretch>
            <a:fillRect/>
          </a:stretch>
        </p:blipFill>
        <p:spPr>
          <a:xfrm>
            <a:off x="7424256" y="3885159"/>
            <a:ext cx="1074259" cy="1365625"/>
          </a:xfrm>
          <a:prstGeom prst="rect">
            <a:avLst/>
          </a:prstGeom>
        </p:spPr>
      </p:pic>
      <p:pic>
        <p:nvPicPr>
          <p:cNvPr id="19" name="Picture 18">
            <a:extLst>
              <a:ext uri="{FF2B5EF4-FFF2-40B4-BE49-F238E27FC236}">
                <a16:creationId xmlns:a16="http://schemas.microsoft.com/office/drawing/2014/main" id="{F9768947-0F56-E7E0-8DCC-869488DD529B}"/>
              </a:ext>
            </a:extLst>
          </p:cNvPr>
          <p:cNvPicPr>
            <a:picLocks noChangeAspect="1"/>
          </p:cNvPicPr>
          <p:nvPr/>
        </p:nvPicPr>
        <p:blipFill>
          <a:blip r:embed="rId9"/>
          <a:stretch>
            <a:fillRect/>
          </a:stretch>
        </p:blipFill>
        <p:spPr>
          <a:xfrm>
            <a:off x="7510883" y="5340123"/>
            <a:ext cx="901004" cy="1175020"/>
          </a:xfrm>
          <a:prstGeom prst="rect">
            <a:avLst/>
          </a:prstGeom>
        </p:spPr>
      </p:pic>
      <p:sp>
        <p:nvSpPr>
          <p:cNvPr id="20" name="TextBox 19">
            <a:extLst>
              <a:ext uri="{FF2B5EF4-FFF2-40B4-BE49-F238E27FC236}">
                <a16:creationId xmlns:a16="http://schemas.microsoft.com/office/drawing/2014/main" id="{6BE9E547-C40E-2F17-EF40-76AB6DCFB1E6}"/>
              </a:ext>
            </a:extLst>
          </p:cNvPr>
          <p:cNvSpPr txBox="1"/>
          <p:nvPr/>
        </p:nvSpPr>
        <p:spPr>
          <a:xfrm>
            <a:off x="8609661" y="3885159"/>
            <a:ext cx="3390857" cy="2769989"/>
          </a:xfrm>
          <a:prstGeom prst="rect">
            <a:avLst/>
          </a:prstGeom>
          <a:noFill/>
        </p:spPr>
        <p:txBody>
          <a:bodyPr wrap="square" rtlCol="0">
            <a:spAutoFit/>
          </a:bodyPr>
          <a:lstStyle/>
          <a:p>
            <a:pPr fontAlgn="base"/>
            <a:r>
              <a:rPr lang="en-US" sz="1400" b="1" dirty="0">
                <a:latin typeface="Aptos" panose="020B0004020202020204" pitchFamily="34" charset="0"/>
              </a:rPr>
              <a:t>ATS AMF</a:t>
            </a:r>
          </a:p>
          <a:p>
            <a:pPr fontAlgn="base"/>
            <a:r>
              <a:rPr lang="en-US" sz="1000" b="0" i="0" dirty="0">
                <a:solidFill>
                  <a:srgbClr val="202124"/>
                </a:solidFill>
                <a:effectLst/>
                <a:latin typeface="Aptos" panose="020B0004020202020204" pitchFamily="34" charset="0"/>
              </a:rPr>
              <a:t>The electronic control unit (AMF) automatically detects the conditions of absence and return of the mains, managing both the startup and shutdown of the generator, and the switching of the contactor (ATS).</a:t>
            </a:r>
            <a:endParaRPr lang="en-US" sz="1000" b="0" i="0" u="none" strike="noStrike" dirty="0">
              <a:effectLst/>
              <a:latin typeface="Aptos" panose="020B0004020202020204" pitchFamily="34" charset="0"/>
            </a:endParaRPr>
          </a:p>
          <a:p>
            <a:pPr fontAlgn="base">
              <a:buFont typeface="Arial" panose="020B0604020202020204" pitchFamily="34" charset="0"/>
              <a:buChar char="•"/>
            </a:pPr>
            <a:r>
              <a:rPr lang="en-US" sz="1000" b="0" i="0" u="none" strike="noStrike" dirty="0">
                <a:effectLst/>
                <a:latin typeface="Aptos" panose="020B0004020202020204" pitchFamily="34" charset="0"/>
              </a:rPr>
              <a:t> Powder coating Box Panel Wall mounting ( Custom dimension)</a:t>
            </a:r>
          </a:p>
          <a:p>
            <a:pPr fontAlgn="base">
              <a:buFont typeface="Arial" panose="020B0604020202020204" pitchFamily="34" charset="0"/>
              <a:buChar char="•"/>
            </a:pPr>
            <a:r>
              <a:rPr lang="en-US" sz="1000" b="0" i="0" u="none" strike="noStrike" dirty="0">
                <a:effectLst/>
                <a:latin typeface="Aptos" panose="020B0004020202020204" pitchFamily="34" charset="0"/>
              </a:rPr>
              <a:t>COS 4P 160A Transfer switch Motorized </a:t>
            </a:r>
          </a:p>
          <a:p>
            <a:pPr algn="l" fontAlgn="base">
              <a:buFont typeface="Arial" panose="020B0604020202020204" pitchFamily="34" charset="0"/>
              <a:buChar char="•"/>
            </a:pPr>
            <a:r>
              <a:rPr lang="en-US" sz="1000" b="0" i="0" u="none" strike="noStrike" dirty="0">
                <a:effectLst/>
                <a:latin typeface="Aptos" panose="020B0004020202020204" pitchFamily="34" charset="0"/>
              </a:rPr>
              <a:t>Digital metering Volt Ampere Frequency LED display</a:t>
            </a:r>
          </a:p>
          <a:p>
            <a:pPr algn="l" fontAlgn="base">
              <a:buFont typeface="Arial" panose="020B0604020202020204" pitchFamily="34" charset="0"/>
              <a:buChar char="•"/>
            </a:pPr>
            <a:r>
              <a:rPr lang="en-US" sz="1000" b="0" i="0" u="none" strike="noStrike" dirty="0">
                <a:effectLst/>
                <a:latin typeface="Aptos" panose="020B0004020202020204" pitchFamily="34" charset="0"/>
              </a:rPr>
              <a:t>Mode Auto - Manual or selector A-O-M</a:t>
            </a:r>
          </a:p>
          <a:p>
            <a:pPr algn="l" fontAlgn="base">
              <a:buFont typeface="Arial" panose="020B0604020202020204" pitchFamily="34" charset="0"/>
              <a:buChar char="•"/>
            </a:pPr>
            <a:r>
              <a:rPr lang="en-US" sz="1000" b="0" i="0" u="none" strike="noStrike" dirty="0">
                <a:effectLst/>
                <a:latin typeface="Aptos" panose="020B0004020202020204" pitchFamily="34" charset="0"/>
              </a:rPr>
              <a:t> Load indication  PLN-Load-Genset dengan pilot lamp</a:t>
            </a:r>
          </a:p>
          <a:p>
            <a:pPr algn="l" fontAlgn="base">
              <a:buFont typeface="Arial" panose="020B0604020202020204" pitchFamily="34" charset="0"/>
              <a:buChar char="•"/>
            </a:pPr>
            <a:r>
              <a:rPr lang="en-US" sz="1000" b="0" i="0" u="none" strike="noStrike" dirty="0">
                <a:effectLst/>
                <a:latin typeface="Aptos" panose="020B0004020202020204" pitchFamily="34" charset="0"/>
              </a:rPr>
              <a:t> Overcurrent protection MCCB 3P 125A </a:t>
            </a:r>
          </a:p>
          <a:p>
            <a:pPr algn="l" fontAlgn="base">
              <a:buFont typeface="Arial" panose="020B0604020202020204" pitchFamily="34" charset="0"/>
              <a:buChar char="•"/>
            </a:pPr>
            <a:r>
              <a:rPr lang="en-US" sz="1000" dirty="0">
                <a:latin typeface="Aptos" panose="020B0004020202020204" pitchFamily="34" charset="0"/>
              </a:rPr>
              <a:t> Setting </a:t>
            </a:r>
            <a:r>
              <a:rPr lang="en-US" sz="1000" b="0" i="0" u="none" strike="noStrike" dirty="0">
                <a:effectLst/>
                <a:latin typeface="Aptos" panose="020B0004020202020204" pitchFamily="34" charset="0"/>
              </a:rPr>
              <a:t>Close delay dan return delay</a:t>
            </a:r>
          </a:p>
          <a:p>
            <a:pPr algn="l" fontAlgn="base">
              <a:buFont typeface="Arial" panose="020B0604020202020204" pitchFamily="34" charset="0"/>
              <a:buChar char="•"/>
            </a:pPr>
            <a:r>
              <a:rPr lang="en-US" sz="1000" b="0" i="0" u="none" strike="noStrike" dirty="0">
                <a:effectLst/>
                <a:latin typeface="Aptos" panose="020B0004020202020204" pitchFamily="34" charset="0"/>
              </a:rPr>
              <a:t> Automatic Battery charger 12/24V 5A </a:t>
            </a:r>
          </a:p>
          <a:p>
            <a:pPr algn="l" fontAlgn="base">
              <a:buFont typeface="Arial" panose="020B0604020202020204" pitchFamily="34" charset="0"/>
              <a:buChar char="•"/>
            </a:pPr>
            <a:r>
              <a:rPr lang="en-US" sz="1000" dirty="0">
                <a:latin typeface="Aptos" panose="020B0004020202020204" pitchFamily="34" charset="0"/>
              </a:rPr>
              <a:t> U</a:t>
            </a:r>
            <a:r>
              <a:rPr lang="en-US" sz="1000" b="0" i="0" u="none" strike="noStrike" dirty="0">
                <a:effectLst/>
                <a:latin typeface="Aptos" panose="020B0004020202020204" pitchFamily="34" charset="0"/>
              </a:rPr>
              <a:t>nder/over voltage Protection phase failure relay</a:t>
            </a:r>
          </a:p>
          <a:p>
            <a:pPr algn="l" fontAlgn="base">
              <a:buFont typeface="Arial" panose="020B0604020202020204" pitchFamily="34" charset="0"/>
              <a:buChar char="•"/>
            </a:pPr>
            <a:r>
              <a:rPr lang="en-US" sz="1000" b="0" i="0" u="none" strike="noStrike" dirty="0">
                <a:effectLst/>
                <a:latin typeface="Aptos" panose="020B0004020202020204" pitchFamily="34" charset="0"/>
              </a:rPr>
              <a:t> Modul Automatic Main Failure (AMF)</a:t>
            </a:r>
          </a:p>
          <a:p>
            <a:pPr algn="l" fontAlgn="base">
              <a:buFont typeface="Arial" panose="020B0604020202020204" pitchFamily="34" charset="0"/>
              <a:buChar char="•"/>
            </a:pPr>
            <a:r>
              <a:rPr lang="en-US" sz="1000" b="0" i="0" u="none" strike="noStrike" dirty="0">
                <a:effectLst/>
                <a:latin typeface="Aptos" panose="020B0004020202020204" pitchFamily="34" charset="0"/>
              </a:rPr>
              <a:t> Deepsea ATS controller</a:t>
            </a:r>
            <a:endParaRPr lang="en-US" sz="1000" dirty="0">
              <a:latin typeface="Aptos" panose="020B0004020202020204" pitchFamily="34" charset="0"/>
            </a:endParaRPr>
          </a:p>
        </p:txBody>
      </p:sp>
      <p:sp>
        <p:nvSpPr>
          <p:cNvPr id="2" name="TextBox 1">
            <a:extLst>
              <a:ext uri="{FF2B5EF4-FFF2-40B4-BE49-F238E27FC236}">
                <a16:creationId xmlns:a16="http://schemas.microsoft.com/office/drawing/2014/main" id="{4229DFD3-E482-7F82-9743-416BE8B6393F}"/>
              </a:ext>
            </a:extLst>
          </p:cNvPr>
          <p:cNvSpPr txBox="1"/>
          <p:nvPr/>
        </p:nvSpPr>
        <p:spPr>
          <a:xfrm>
            <a:off x="228749" y="886081"/>
            <a:ext cx="3340745" cy="477053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56471B85-31E3-F43D-F351-E92B6FB97503}"/>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DADBA97-1CE6-F0A2-998D-DF8F485CB4C2}"/>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F5590CEB-36FA-387C-7C57-58AF7EC1314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AFB4231-C26F-4A01-CDDB-B756CFAA368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23617203-4FA6-0202-E1B1-6CE5918920C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8" name="Subtitle 2">
              <a:extLst>
                <a:ext uri="{FF2B5EF4-FFF2-40B4-BE49-F238E27FC236}">
                  <a16:creationId xmlns:a16="http://schemas.microsoft.com/office/drawing/2014/main" id="{63660BBB-5CFA-C831-4624-77B28ABCC0B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67029EFB-B6ED-6343-7DD7-E6B58327D6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0970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72" name="Picture 28">
            <a:extLst>
              <a:ext uri="{FF2B5EF4-FFF2-40B4-BE49-F238E27FC236}">
                <a16:creationId xmlns:a16="http://schemas.microsoft.com/office/drawing/2014/main" id="{15567B4D-4028-6D08-596B-BE20EE151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7" y="1616217"/>
            <a:ext cx="1281625" cy="1242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ADDF2BF2-0187-BCE4-1109-3833565E999D}"/>
              </a:ext>
            </a:extLst>
          </p:cNvPr>
          <p:cNvSpPr txBox="1">
            <a:spLocks noChangeArrowheads="1"/>
          </p:cNvSpPr>
          <p:nvPr/>
        </p:nvSpPr>
        <p:spPr bwMode="auto">
          <a:xfrm>
            <a:off x="4801335" y="1406726"/>
            <a:ext cx="2463066" cy="1723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MK6E CLASS 0.2S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0.2S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57 to 240 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1/4 A, 5/20A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Auxiliary Supply : 240V, 110V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Communication : RS232/RS485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6174" name="Picture 30">
            <a:extLst>
              <a:ext uri="{FF2B5EF4-FFF2-40B4-BE49-F238E27FC236}">
                <a16:creationId xmlns:a16="http://schemas.microsoft.com/office/drawing/2014/main" id="{1647CF13-580C-F917-0670-CFD8FB281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018" y="1311344"/>
            <a:ext cx="1106033" cy="1303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9" name="Text Box 31">
            <a:extLst>
              <a:ext uri="{FF2B5EF4-FFF2-40B4-BE49-F238E27FC236}">
                <a16:creationId xmlns:a16="http://schemas.microsoft.com/office/drawing/2014/main" id="{BCE0ACE2-3ACE-E100-5351-510305113F64}"/>
              </a:ext>
            </a:extLst>
          </p:cNvPr>
          <p:cNvSpPr txBox="1">
            <a:spLocks noChangeArrowheads="1"/>
          </p:cNvSpPr>
          <p:nvPr/>
        </p:nvSpPr>
        <p:spPr bwMode="auto">
          <a:xfrm>
            <a:off x="8494129" y="1188386"/>
            <a:ext cx="2463066" cy="1869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MK-6N Class 0.5S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Class 0.5s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 57-240 V</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5(10)A 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Serial Port RS232 &amp; RS 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 Voltage : 100V-240 V AC/DC</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Serial ports : RS232 and 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2800" b="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sp>
        <p:nvSpPr>
          <p:cNvPr id="20" name="Text Box 32">
            <a:extLst>
              <a:ext uri="{FF2B5EF4-FFF2-40B4-BE49-F238E27FC236}">
                <a16:creationId xmlns:a16="http://schemas.microsoft.com/office/drawing/2014/main" id="{CBECFCF1-2D4C-1B4C-6F28-3EEECE5CEFE5}"/>
              </a:ext>
            </a:extLst>
          </p:cNvPr>
          <p:cNvSpPr txBox="1">
            <a:spLocks noChangeArrowheads="1"/>
          </p:cNvSpPr>
          <p:nvPr/>
        </p:nvSpPr>
        <p:spPr bwMode="auto">
          <a:xfrm>
            <a:off x="3512024" y="963204"/>
            <a:ext cx="4244377" cy="435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ENERGY METERING</a:t>
            </a:r>
            <a:endParaRPr kumimoji="0" lang="en-US" altLang="en-US" sz="2800" b="0" i="0" u="none" strike="noStrike" cap="none" normalizeH="0" baseline="0" dirty="0">
              <a:ln>
                <a:noFill/>
              </a:ln>
              <a:effectLst/>
              <a:latin typeface="Aptos" panose="020B0004020202020204" pitchFamily="34" charset="0"/>
            </a:endParaRPr>
          </a:p>
        </p:txBody>
      </p:sp>
      <p:pic>
        <p:nvPicPr>
          <p:cNvPr id="6177" name="Picture 33">
            <a:extLst>
              <a:ext uri="{FF2B5EF4-FFF2-40B4-BE49-F238E27FC236}">
                <a16:creationId xmlns:a16="http://schemas.microsoft.com/office/drawing/2014/main" id="{7D13A0FA-28DB-CE3E-235A-DA7487911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2895" y="1204988"/>
            <a:ext cx="8255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027DB5A5-002F-E3D1-76FB-C07D63E59065}"/>
              </a:ext>
            </a:extLst>
          </p:cNvPr>
          <p:cNvSpPr txBox="1"/>
          <p:nvPr/>
        </p:nvSpPr>
        <p:spPr>
          <a:xfrm>
            <a:off x="4419662" y="3499143"/>
            <a:ext cx="2733464" cy="2769989"/>
          </a:xfrm>
          <a:prstGeom prst="rect">
            <a:avLst/>
          </a:prstGeom>
          <a:noFill/>
        </p:spPr>
        <p:txBody>
          <a:bodyPr wrap="square" rtlCol="0">
            <a:spAutoFit/>
          </a:bodyPr>
          <a:lstStyle/>
          <a:p>
            <a:r>
              <a:rPr lang="en-US" sz="1200" b="1" dirty="0">
                <a:latin typeface="Aptos" panose="020B0004020202020204" pitchFamily="34" charset="0"/>
                <a:ea typeface="Calibri" panose="020F0502020204030204" pitchFamily="34" charset="0"/>
                <a:cs typeface="Calibri" panose="020F0502020204030204" pitchFamily="34" charset="0"/>
              </a:rPr>
              <a:t>POWER QUALITY METER</a:t>
            </a:r>
          </a:p>
          <a:p>
            <a:r>
              <a:rPr lang="en-US" sz="1200" b="1" dirty="0">
                <a:latin typeface="Aptos" panose="020B0004020202020204" pitchFamily="34" charset="0"/>
                <a:ea typeface="Calibri" panose="020F0502020204030204" pitchFamily="34" charset="0"/>
                <a:cs typeface="Calibri" panose="020F0502020204030204" pitchFamily="34" charset="0"/>
              </a:rPr>
              <a:t>MEMO / ENERIUM</a:t>
            </a:r>
          </a:p>
          <a:p>
            <a:r>
              <a:rPr lang="en-US" sz="1000" dirty="0">
                <a:latin typeface="Aptos" panose="020B0004020202020204" pitchFamily="34" charset="0"/>
                <a:ea typeface="Calibri" panose="020F0502020204030204" pitchFamily="34" charset="0"/>
                <a:cs typeface="Calibri" panose="020F0502020204030204" pitchFamily="34" charset="0"/>
              </a:rPr>
              <a:t>Accuracy suitable for the most critical MV/LV</a:t>
            </a:r>
          </a:p>
          <a:p>
            <a:r>
              <a:rPr lang="en-US" sz="1000" dirty="0">
                <a:latin typeface="Aptos" panose="020B0004020202020204" pitchFamily="34" charset="0"/>
                <a:ea typeface="Calibri" panose="020F0502020204030204" pitchFamily="34" charset="0"/>
                <a:cs typeface="Calibri" panose="020F0502020204030204" pitchFamily="34" charset="0"/>
              </a:rPr>
              <a:t>Measurements with  The operating history and diagnostic tools </a:t>
            </a:r>
          </a:p>
          <a:p>
            <a:r>
              <a:rPr lang="en-US" sz="1000" dirty="0">
                <a:latin typeface="Aptos" panose="020B0004020202020204" pitchFamily="34" charset="0"/>
                <a:ea typeface="Calibri" panose="020F0502020204030204" pitchFamily="34" charset="0"/>
                <a:cs typeface="Calibri" panose="020F0502020204030204" pitchFamily="34" charset="0"/>
              </a:rPr>
              <a:t>Accuracy class (as per IEC 61557-12) 0.5 or 0.2</a:t>
            </a:r>
          </a:p>
          <a:p>
            <a:r>
              <a:rPr lang="en-US" sz="1000" dirty="0">
                <a:latin typeface="Aptos" panose="020B0004020202020204" pitchFamily="34" charset="0"/>
                <a:ea typeface="Calibri" panose="020F0502020204030204" pitchFamily="34" charset="0"/>
                <a:cs typeface="Calibri" panose="020F0502020204030204" pitchFamily="34" charset="0"/>
              </a:rPr>
              <a:t>Number of alarms 16 </a:t>
            </a:r>
          </a:p>
          <a:p>
            <a:r>
              <a:rPr lang="en-US" sz="1000" dirty="0">
                <a:latin typeface="Aptos" panose="020B0004020202020204" pitchFamily="34" charset="0"/>
                <a:ea typeface="Calibri" panose="020F0502020204030204" pitchFamily="34" charset="0"/>
                <a:cs typeface="Calibri" panose="020F0502020204030204" pitchFamily="34" charset="0"/>
              </a:rPr>
              <a:t>Time/date-stamped events recorded 64 </a:t>
            </a:r>
          </a:p>
          <a:p>
            <a:r>
              <a:rPr lang="en-US" sz="1000" dirty="0">
                <a:latin typeface="Aptos" panose="020B0004020202020204" pitchFamily="34" charset="0"/>
                <a:ea typeface="Calibri" panose="020F0502020204030204" pitchFamily="34" charset="0"/>
                <a:cs typeface="Calibri" panose="020F0502020204030204" pitchFamily="34" charset="0"/>
              </a:rPr>
              <a:t>Power quality</a:t>
            </a:r>
          </a:p>
          <a:p>
            <a:r>
              <a:rPr lang="en-US" sz="1000" dirty="0">
                <a:latin typeface="Aptos" panose="020B0004020202020204" pitchFamily="34" charset="0"/>
                <a:ea typeface="Calibri" panose="020F0502020204030204" pitchFamily="34" charset="0"/>
                <a:cs typeface="Calibri" panose="020F0502020204030204" pitchFamily="34" charset="0"/>
              </a:rPr>
              <a:t>THD / PF / Tan φ</a:t>
            </a:r>
          </a:p>
          <a:p>
            <a:r>
              <a:rPr lang="en-US" sz="1000" dirty="0">
                <a:latin typeface="Aptos" panose="020B0004020202020204" pitchFamily="34" charset="0"/>
                <a:ea typeface="Calibri" panose="020F0502020204030204" pitchFamily="34" charset="0"/>
                <a:cs typeface="Calibri" panose="020F0502020204030204" pitchFamily="34" charset="0"/>
              </a:rPr>
              <a:t>Max. harmonic orders 25/50 </a:t>
            </a:r>
          </a:p>
          <a:p>
            <a:r>
              <a:rPr lang="en-US" sz="1000" dirty="0" err="1">
                <a:latin typeface="Aptos" panose="020B0004020202020204" pitchFamily="34" charset="0"/>
                <a:ea typeface="Calibri" panose="020F0502020204030204" pitchFamily="34" charset="0"/>
                <a:cs typeface="Calibri" panose="020F0502020204030204" pitchFamily="34" charset="0"/>
              </a:rPr>
              <a:t>Qualimetry</a:t>
            </a:r>
            <a:r>
              <a:rPr lang="en-US" sz="1000" dirty="0">
                <a:latin typeface="Aptos" panose="020B0004020202020204" pitchFamily="34" charset="0"/>
                <a:ea typeface="Calibri" panose="020F0502020204030204" pitchFamily="34" charset="0"/>
                <a:cs typeface="Calibri" panose="020F0502020204030204" pitchFamily="34" charset="0"/>
              </a:rPr>
              <a:t> as per EN50160</a:t>
            </a:r>
          </a:p>
          <a:p>
            <a:r>
              <a:rPr lang="en-US" sz="1000" dirty="0">
                <a:latin typeface="Aptos" panose="020B0004020202020204" pitchFamily="34" charset="0"/>
                <a:ea typeface="Calibri" panose="020F0502020204030204" pitchFamily="34" charset="0"/>
                <a:cs typeface="Calibri" panose="020F0502020204030204" pitchFamily="34" charset="0"/>
              </a:rPr>
              <a:t>Capture of V, U, I &amp; In waveforms 16</a:t>
            </a:r>
          </a:p>
          <a:p>
            <a:r>
              <a:rPr lang="en-US" sz="1000" dirty="0">
                <a:latin typeface="Aptos" panose="020B0004020202020204" pitchFamily="34" charset="0"/>
                <a:ea typeface="Calibri" panose="020F0502020204030204" pitchFamily="34" charset="0"/>
                <a:cs typeface="Calibri" panose="020F0502020204030204" pitchFamily="34" charset="0"/>
              </a:rPr>
              <a:t>Storage of the last 1,024 time/date-stamped</a:t>
            </a:r>
          </a:p>
          <a:p>
            <a:r>
              <a:rPr lang="en-US" sz="1000" dirty="0">
                <a:latin typeface="Aptos" panose="020B0004020202020204" pitchFamily="34" charset="0"/>
                <a:ea typeface="Calibri" panose="020F0502020204030204" pitchFamily="34" charset="0"/>
                <a:cs typeface="Calibri" panose="020F0502020204030204" pitchFamily="34" charset="0"/>
              </a:rPr>
              <a:t>events (dips, outages, overvoltage)</a:t>
            </a:r>
          </a:p>
          <a:p>
            <a:r>
              <a:rPr lang="en-US" sz="1000" dirty="0">
                <a:latin typeface="Aptos" panose="020B0004020202020204" pitchFamily="34" charset="0"/>
                <a:ea typeface="Calibri" panose="020F0502020204030204" pitchFamily="34" charset="0"/>
                <a:cs typeface="Calibri" panose="020F0502020204030204" pitchFamily="34" charset="0"/>
              </a:rPr>
              <a:t>Inputs / Outputs Max. 8</a:t>
            </a:r>
          </a:p>
        </p:txBody>
      </p:sp>
      <p:pic>
        <p:nvPicPr>
          <p:cNvPr id="1026" name="Picture 2" descr="Chauvin Arnoux Energy - Enertelindo Kencana | Your Energy Savings Provider">
            <a:extLst>
              <a:ext uri="{FF2B5EF4-FFF2-40B4-BE49-F238E27FC236}">
                <a16:creationId xmlns:a16="http://schemas.microsoft.com/office/drawing/2014/main" id="{487F3671-E75E-346E-E456-21F3352E60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08" r="18990"/>
          <a:stretch/>
        </p:blipFill>
        <p:spPr bwMode="auto">
          <a:xfrm>
            <a:off x="3103288" y="3455161"/>
            <a:ext cx="1357916" cy="15100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ERIUM 100 RS485">
            <a:extLst>
              <a:ext uri="{FF2B5EF4-FFF2-40B4-BE49-F238E27FC236}">
                <a16:creationId xmlns:a16="http://schemas.microsoft.com/office/drawing/2014/main" id="{E2210E83-275A-0E65-42A9-2ED8F5355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8659" y="4869571"/>
            <a:ext cx="1357916" cy="13579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 Compact">
            <a:extLst>
              <a:ext uri="{FF2B5EF4-FFF2-40B4-BE49-F238E27FC236}">
                <a16:creationId xmlns:a16="http://schemas.microsoft.com/office/drawing/2014/main" id="{42A03022-0308-AC56-1ABA-FB902392E4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1342" y="3319258"/>
            <a:ext cx="1106033" cy="10430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5EC98E-B027-54C4-7298-92536FE07D76}"/>
              </a:ext>
            </a:extLst>
          </p:cNvPr>
          <p:cNvSpPr txBox="1"/>
          <p:nvPr/>
        </p:nvSpPr>
        <p:spPr>
          <a:xfrm>
            <a:off x="8494129" y="3177339"/>
            <a:ext cx="3270781" cy="3162404"/>
          </a:xfrm>
          <a:prstGeom prst="rect">
            <a:avLst/>
          </a:prstGeom>
          <a:noFill/>
        </p:spPr>
        <p:txBody>
          <a:bodyPr wrap="square">
            <a:spAutoFit/>
          </a:bodyPr>
          <a:lstStyle/>
          <a:p>
            <a:r>
              <a:rPr lang="en-US" sz="1050" b="1" i="0" u="none" strike="noStrike" dirty="0">
                <a:solidFill>
                  <a:srgbClr val="555555"/>
                </a:solidFill>
                <a:effectLst/>
                <a:highlight>
                  <a:srgbClr val="FFFFFF"/>
                </a:highlight>
                <a:latin typeface="Aptos" panose="020B0004020202020204" pitchFamily="34" charset="0"/>
              </a:rPr>
              <a:t>MAP COMPACT </a:t>
            </a:r>
            <a:r>
              <a:rPr lang="en-US" sz="1050" b="1" dirty="0">
                <a:latin typeface="Aptos" panose="020B0004020202020204" pitchFamily="34" charset="0"/>
                <a:ea typeface="Calibri" panose="020F0502020204030204" pitchFamily="34" charset="0"/>
                <a:cs typeface="Calibri" panose="020F0502020204030204" pitchFamily="34" charset="0"/>
              </a:rPr>
              <a:t>POWER QUALITY ANALYZER</a:t>
            </a:r>
          </a:p>
          <a:p>
            <a:r>
              <a:rPr lang="en-US" sz="1050" dirty="0">
                <a:latin typeface="Aptos" panose="020B0004020202020204" pitchFamily="34" charset="0"/>
                <a:ea typeface="Calibri" panose="020F0502020204030204" pitchFamily="34" charset="0"/>
                <a:cs typeface="Calibri" panose="020F0502020204030204" pitchFamily="34" charset="0"/>
              </a:rPr>
              <a:t>Built-in display</a:t>
            </a:r>
          </a:p>
          <a:p>
            <a:r>
              <a:rPr lang="en-US" sz="1050" b="1" dirty="0">
                <a:latin typeface="Aptos" panose="020B0004020202020204" pitchFamily="34" charset="0"/>
                <a:ea typeface="Calibri" panose="020F0502020204030204" pitchFamily="34" charset="0"/>
                <a:cs typeface="Calibri" panose="020F0502020204030204" pitchFamily="34" charset="0"/>
              </a:rPr>
              <a:t>To Monitor and record </a:t>
            </a:r>
            <a:r>
              <a:rPr lang="en-US" sz="1050" b="1" dirty="0" err="1">
                <a:latin typeface="Aptos" panose="020B0004020202020204" pitchFamily="34" charset="0"/>
                <a:ea typeface="Calibri" panose="020F0502020204030204" pitchFamily="34" charset="0"/>
                <a:cs typeface="Calibri" panose="020F0502020204030204" pitchFamily="34" charset="0"/>
              </a:rPr>
              <a:t>Lfl</a:t>
            </a:r>
            <a:r>
              <a:rPr lang="en-US" sz="1050" b="1" dirty="0">
                <a:latin typeface="Aptos" panose="020B0004020202020204" pitchFamily="34" charset="0"/>
                <a:ea typeface="Calibri" panose="020F0502020204030204" pitchFamily="34" charset="0"/>
                <a:cs typeface="Calibri" panose="020F0502020204030204" pitchFamily="34" charset="0"/>
              </a:rPr>
              <a:t>, </a:t>
            </a:r>
            <a:r>
              <a:rPr lang="en-US" sz="1050" b="1" dirty="0" err="1">
                <a:latin typeface="Aptos" panose="020B0004020202020204" pitchFamily="34" charset="0"/>
                <a:ea typeface="Calibri" panose="020F0502020204030204" pitchFamily="34" charset="0"/>
                <a:cs typeface="Calibri" panose="020F0502020204030204" pitchFamily="34" charset="0"/>
              </a:rPr>
              <a:t>Pst</a:t>
            </a:r>
            <a:r>
              <a:rPr lang="en-US" sz="1050" b="1" dirty="0">
                <a:latin typeface="Aptos" panose="020B0004020202020204" pitchFamily="34" charset="0"/>
                <a:ea typeface="Calibri" panose="020F0502020204030204" pitchFamily="34" charset="0"/>
                <a:cs typeface="Calibri" panose="020F0502020204030204" pitchFamily="34" charset="0"/>
              </a:rPr>
              <a:t> and </a:t>
            </a:r>
            <a:r>
              <a:rPr lang="en-US" sz="1050" b="1" dirty="0" err="1">
                <a:latin typeface="Aptos" panose="020B0004020202020204" pitchFamily="34" charset="0"/>
                <a:ea typeface="Calibri" panose="020F0502020204030204" pitchFamily="34" charset="0"/>
                <a:cs typeface="Calibri" panose="020F0502020204030204" pitchFamily="34" charset="0"/>
              </a:rPr>
              <a:t>Plt</a:t>
            </a:r>
            <a:r>
              <a:rPr lang="en-US" sz="1050" b="1" dirty="0">
                <a:latin typeface="Aptos" panose="020B0004020202020204" pitchFamily="34" charset="0"/>
                <a:ea typeface="Calibri" panose="020F0502020204030204" pitchFamily="34" charset="0"/>
                <a:cs typeface="Calibri" panose="020F0502020204030204" pitchFamily="34" charset="0"/>
              </a:rPr>
              <a:t> flicker, dips</a:t>
            </a:r>
          </a:p>
          <a:p>
            <a:r>
              <a:rPr lang="en-US" sz="1050" b="1" dirty="0">
                <a:latin typeface="Aptos" panose="020B0004020202020204" pitchFamily="34" charset="0"/>
                <a:ea typeface="Calibri" panose="020F0502020204030204" pitchFamily="34" charset="0"/>
                <a:cs typeface="Calibri" panose="020F0502020204030204" pitchFamily="34" charset="0"/>
              </a:rPr>
              <a:t>/over voltages / outages</a:t>
            </a:r>
            <a:endParaRPr lang="en-US" sz="1050" dirty="0">
              <a:latin typeface="Aptos" panose="020B0004020202020204" pitchFamily="34" charset="0"/>
              <a:ea typeface="Calibri" panose="020F0502020204030204" pitchFamily="34" charset="0"/>
              <a:cs typeface="Calibri" panose="020F0502020204030204" pitchFamily="34" charset="0"/>
            </a:endParaRPr>
          </a:p>
          <a:p>
            <a:r>
              <a:rPr lang="en-US" sz="1050" dirty="0">
                <a:latin typeface="Aptos" panose="020B0004020202020204" pitchFamily="34" charset="0"/>
                <a:ea typeface="Calibri" panose="020F0502020204030204" pitchFamily="34" charset="0"/>
                <a:cs typeface="Calibri" panose="020F0502020204030204" pitchFamily="34" charset="0"/>
              </a:rPr>
              <a:t>Measurement compliant with IEC 61000-4-30 Class A</a:t>
            </a:r>
          </a:p>
          <a:p>
            <a:r>
              <a:rPr lang="en-US" sz="1050" dirty="0">
                <a:latin typeface="Aptos" panose="020B0004020202020204" pitchFamily="34" charset="0"/>
                <a:ea typeface="Calibri" panose="020F0502020204030204" pitchFamily="34" charset="0"/>
                <a:cs typeface="Calibri" panose="020F0502020204030204" pitchFamily="34" charset="0"/>
              </a:rPr>
              <a:t>Integrated EN50160 report generation</a:t>
            </a:r>
          </a:p>
          <a:p>
            <a:r>
              <a:rPr lang="en-US" sz="1050" dirty="0">
                <a:latin typeface="Aptos" panose="020B0004020202020204" pitchFamily="34" charset="0"/>
                <a:ea typeface="Calibri" panose="020F0502020204030204" pitchFamily="34" charset="0"/>
                <a:cs typeface="Calibri" panose="020F0502020204030204" pitchFamily="34" charset="0"/>
              </a:rPr>
              <a:t>Harmonics up to the 50th order</a:t>
            </a:r>
          </a:p>
          <a:p>
            <a:r>
              <a:rPr lang="en-US" sz="1050" dirty="0">
                <a:latin typeface="Aptos" panose="020B0004020202020204" pitchFamily="34" charset="0"/>
                <a:ea typeface="Calibri" panose="020F0502020204030204" pitchFamily="34" charset="0"/>
                <a:cs typeface="Calibri" panose="020F0502020204030204" pitchFamily="34" charset="0"/>
              </a:rPr>
              <a:t>Waveform capture with programmable pre-time and post-time</a:t>
            </a:r>
          </a:p>
          <a:p>
            <a:r>
              <a:rPr lang="en-US" sz="1050" dirty="0">
                <a:latin typeface="Aptos" panose="020B0004020202020204" pitchFamily="34" charset="0"/>
                <a:ea typeface="Calibri" panose="020F0502020204030204" pitchFamily="34" charset="0"/>
                <a:cs typeface="Calibri" panose="020F0502020204030204" pitchFamily="34" charset="0"/>
              </a:rPr>
              <a:t>Measurement of power and energy values as primary quantities</a:t>
            </a:r>
          </a:p>
          <a:p>
            <a:r>
              <a:rPr lang="en-US" sz="1050" dirty="0">
                <a:latin typeface="Aptos" panose="020B0004020202020204" pitchFamily="34" charset="0"/>
                <a:ea typeface="Calibri" panose="020F0502020204030204" pitchFamily="34" charset="0"/>
                <a:cs typeface="Calibri" panose="020F0502020204030204" pitchFamily="34" charset="0"/>
              </a:rPr>
              <a:t>software; Qual-</a:t>
            </a:r>
            <a:r>
              <a:rPr lang="en-US" sz="1050" dirty="0" err="1">
                <a:latin typeface="Aptos" panose="020B0004020202020204" pitchFamily="34" charset="0"/>
                <a:ea typeface="Calibri" panose="020F0502020204030204" pitchFamily="34" charset="0"/>
                <a:cs typeface="Calibri" panose="020F0502020204030204" pitchFamily="34" charset="0"/>
              </a:rPr>
              <a:t>SRTc</a:t>
            </a:r>
            <a:r>
              <a:rPr lang="en-US" sz="1050" dirty="0">
                <a:latin typeface="Aptos" panose="020B0004020202020204" pitchFamily="34" charset="0"/>
                <a:ea typeface="Calibri" panose="020F0502020204030204" pitchFamily="34" charset="0"/>
                <a:cs typeface="Calibri" panose="020F0502020204030204" pitchFamily="34" charset="0"/>
              </a:rPr>
              <a:t>, Qual-View </a:t>
            </a:r>
          </a:p>
          <a:p>
            <a:r>
              <a:rPr lang="en-US" sz="1050" dirty="0">
                <a:latin typeface="Aptos" panose="020B0004020202020204" pitchFamily="34" charset="0"/>
                <a:ea typeface="Calibri" panose="020F0502020204030204" pitchFamily="34" charset="0"/>
                <a:cs typeface="Calibri" panose="020F0502020204030204" pitchFamily="34" charset="0"/>
              </a:rPr>
              <a:t>Voltage input: 3 channels: 0-364/0-630 VRMS</a:t>
            </a:r>
          </a:p>
          <a:p>
            <a:r>
              <a:rPr lang="en-US" sz="1050" dirty="0">
                <a:latin typeface="Aptos" panose="020B0004020202020204" pitchFamily="34" charset="0"/>
                <a:ea typeface="Calibri" panose="020F0502020204030204" pitchFamily="34" charset="0"/>
                <a:cs typeface="Calibri" panose="020F0502020204030204" pitchFamily="34" charset="0"/>
              </a:rPr>
              <a:t>Current input: 4 channels, 0-6 A RMS (clip on CT option)</a:t>
            </a:r>
          </a:p>
          <a:p>
            <a:r>
              <a:rPr lang="en-US" sz="1050" dirty="0">
                <a:latin typeface="Aptos" panose="020B0004020202020204" pitchFamily="34" charset="0"/>
                <a:ea typeface="Calibri" panose="020F0502020204030204" pitchFamily="34" charset="0"/>
                <a:cs typeface="Calibri" panose="020F0502020204030204" pitchFamily="34" charset="0"/>
              </a:rPr>
              <a:t>Auxiliary power supply: 175-255 Vac (10s power reserve)</a:t>
            </a:r>
          </a:p>
          <a:p>
            <a:r>
              <a:rPr lang="en-US" sz="1050" dirty="0">
                <a:latin typeface="Aptos" panose="020B0004020202020204" pitchFamily="34" charset="0"/>
                <a:ea typeface="Calibri" panose="020F0502020204030204" pitchFamily="34" charset="0"/>
                <a:cs typeface="Calibri" panose="020F0502020204030204" pitchFamily="34" charset="0"/>
              </a:rPr>
              <a:t>Communication: RS232 / Current loop / Ethernet port / Mini USB</a:t>
            </a:r>
          </a:p>
        </p:txBody>
      </p:sp>
      <p:pic>
        <p:nvPicPr>
          <p:cNvPr id="1032" name="Picture 8">
            <a:extLst>
              <a:ext uri="{FF2B5EF4-FFF2-40B4-BE49-F238E27FC236}">
                <a16:creationId xmlns:a16="http://schemas.microsoft.com/office/drawing/2014/main" id="{2FF9EBF8-480A-D481-4583-EA2ED6F585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8668" y="4589547"/>
            <a:ext cx="1171383" cy="7834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2C4D825-DDBF-4457-9D9C-D129D5D0A4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8668" y="5524190"/>
            <a:ext cx="1171383" cy="783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3B6A16-B68A-6642-0D51-1F07EF414CE4}"/>
              </a:ext>
            </a:extLst>
          </p:cNvPr>
          <p:cNvSpPr txBox="1"/>
          <p:nvPr/>
        </p:nvSpPr>
        <p:spPr>
          <a:xfrm>
            <a:off x="164489" y="830543"/>
            <a:ext cx="3021415" cy="5693866"/>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2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71B290D-988B-E81E-E83C-D23F99F8869F}"/>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51A37A24-C23B-E64E-4A84-3A85A6D362C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060DABD2-C0C0-09B9-CDB8-42360DDA76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2BFED1BE-15CF-B4E5-BE7E-58A4794C8F0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40E53D81-BD9A-CC87-556E-95F802C4464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0C798DA8-D140-3013-E07E-9B208B7604CB}"/>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28142219-794A-F9E2-41C7-EF3773D84D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5691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Box 15">
            <a:extLst>
              <a:ext uri="{FF2B5EF4-FFF2-40B4-BE49-F238E27FC236}">
                <a16:creationId xmlns:a16="http://schemas.microsoft.com/office/drawing/2014/main" id="{CC8CD503-3399-98D1-CA70-13359CD10E6A}"/>
              </a:ext>
            </a:extLst>
          </p:cNvPr>
          <p:cNvSpPr txBox="1">
            <a:spLocks noChangeArrowheads="1"/>
          </p:cNvSpPr>
          <p:nvPr/>
        </p:nvSpPr>
        <p:spPr bwMode="auto">
          <a:xfrm>
            <a:off x="3576160" y="758940"/>
            <a:ext cx="4799012"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SCADA SYSTEMS</a:t>
            </a:r>
            <a:endParaRPr kumimoji="0" lang="en-US" altLang="en-US" sz="2400" b="0" i="0" u="none" strike="noStrike" cap="none" normalizeH="0" baseline="0" dirty="0">
              <a:ln>
                <a:noFill/>
              </a:ln>
              <a:effectLst/>
              <a:latin typeface="Aptos" panose="020B0004020202020204" pitchFamily="34" charset="0"/>
            </a:endParaRPr>
          </a:p>
        </p:txBody>
      </p:sp>
      <p:sp>
        <p:nvSpPr>
          <p:cNvPr id="11" name="Text Box 16">
            <a:extLst>
              <a:ext uri="{FF2B5EF4-FFF2-40B4-BE49-F238E27FC236}">
                <a16:creationId xmlns:a16="http://schemas.microsoft.com/office/drawing/2014/main" id="{F654B17A-06E2-AF20-E533-FEEBB4D4A338}"/>
              </a:ext>
            </a:extLst>
          </p:cNvPr>
          <p:cNvSpPr txBox="1">
            <a:spLocks noChangeArrowheads="1"/>
          </p:cNvSpPr>
          <p:nvPr/>
        </p:nvSpPr>
        <p:spPr bwMode="auto">
          <a:xfrm>
            <a:off x="4545918" y="4676542"/>
            <a:ext cx="2788723" cy="2033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RTU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ptos" panose="020B0004020202020204" pitchFamily="34" charset="0"/>
              </a:rPr>
              <a:t>FW-5-GATE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Ethernet LAN TCP/IP connections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RS-485 , RS-232/V.24 interface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Temp sensor, -20° to 100°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Power supply (20 to 72 V DC)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Protocols IEC 61850 IED,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60870-5-101 IEC 60870-5-103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60870-5-104, TCP/IP DNP3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62056-21, Modbus RTU/TCP </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8210" name="Picture 18">
            <a:extLst>
              <a:ext uri="{FF2B5EF4-FFF2-40B4-BE49-F238E27FC236}">
                <a16:creationId xmlns:a16="http://schemas.microsoft.com/office/drawing/2014/main" id="{AC8AB4DD-BAEC-B8A3-9348-808623B6A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528" y="4617416"/>
            <a:ext cx="839132" cy="520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1" name="Picture 19">
            <a:extLst>
              <a:ext uri="{FF2B5EF4-FFF2-40B4-BE49-F238E27FC236}">
                <a16:creationId xmlns:a16="http://schemas.microsoft.com/office/drawing/2014/main" id="{F9363DA2-57BD-C3DA-F063-13AD96C2C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115" y="4561804"/>
            <a:ext cx="13366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3" name="Picture 21">
            <a:extLst>
              <a:ext uri="{FF2B5EF4-FFF2-40B4-BE49-F238E27FC236}">
                <a16:creationId xmlns:a16="http://schemas.microsoft.com/office/drawing/2014/main" id="{423FDD04-CBE9-07A5-CF0F-B4631998D9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76" r="17589" b="14209"/>
          <a:stretch/>
        </p:blipFill>
        <p:spPr bwMode="auto">
          <a:xfrm>
            <a:off x="3477679" y="4671020"/>
            <a:ext cx="1047784" cy="1659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4" name="Picture 22">
            <a:extLst>
              <a:ext uri="{FF2B5EF4-FFF2-40B4-BE49-F238E27FC236}">
                <a16:creationId xmlns:a16="http://schemas.microsoft.com/office/drawing/2014/main" id="{B9082DBE-635D-12AE-4579-8EE4E1AB7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616" y="4930205"/>
            <a:ext cx="1203389" cy="1498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23">
            <a:extLst>
              <a:ext uri="{FF2B5EF4-FFF2-40B4-BE49-F238E27FC236}">
                <a16:creationId xmlns:a16="http://schemas.microsoft.com/office/drawing/2014/main" id="{96E6B6AF-C0D5-169A-F707-A9CD1375E6D5}"/>
              </a:ext>
            </a:extLst>
          </p:cNvPr>
          <p:cNvSpPr txBox="1">
            <a:spLocks noChangeArrowheads="1"/>
          </p:cNvSpPr>
          <p:nvPr/>
        </p:nvSpPr>
        <p:spPr bwMode="auto">
          <a:xfrm>
            <a:off x="8808556" y="4751487"/>
            <a:ext cx="2930528"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FAULT INDICATOR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000000"/>
                </a:solidFill>
                <a:effectLst/>
                <a:latin typeface="Aptos" panose="020B0004020202020204" pitchFamily="34" charset="0"/>
              </a:rPr>
              <a:t>LineTroll</a:t>
            </a:r>
            <a:r>
              <a:rPr kumimoji="0" lang="en-US" altLang="en-US" sz="1600" b="1" i="0" u="none" strike="noStrike" cap="none" normalizeH="0" baseline="0" dirty="0">
                <a:ln>
                  <a:noFill/>
                </a:ln>
                <a:solidFill>
                  <a:srgbClr val="000000"/>
                </a:solidFill>
                <a:effectLst/>
                <a:latin typeface="Aptos" panose="020B0004020202020204" pitchFamily="34" charset="0"/>
              </a:rPr>
              <a:t> 110E</a:t>
            </a:r>
            <a:r>
              <a:rPr kumimoji="0" lang="el-GR" altLang="en-US" sz="1600" b="1" i="0" u="none" strike="noStrike" cap="none" normalizeH="0" baseline="0" dirty="0">
                <a:ln>
                  <a:noFill/>
                </a:ln>
                <a:solidFill>
                  <a:srgbClr val="000000"/>
                </a:solidFill>
                <a:effectLst/>
                <a:latin typeface="Aptos" panose="020B0004020202020204" pitchFamily="34" charset="0"/>
              </a:rPr>
              <a:t>μ</a:t>
            </a:r>
            <a:r>
              <a:rPr kumimoji="0" lang="en-US" altLang="en-US" sz="1600" b="1" i="0" u="none" strike="noStrike" cap="none" normalizeH="0" baseline="0" dirty="0">
                <a:ln>
                  <a:noFill/>
                </a:ln>
                <a:solidFill>
                  <a:srgbClr val="000000"/>
                </a:solidFill>
                <a:effectLst/>
                <a:latin typeface="Aptos" panose="020B0004020202020204" pitchFamily="34" charset="0"/>
              </a:rPr>
              <a:t>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Distribution Networks (6-50kV)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LineTroll</a:t>
            </a:r>
            <a:r>
              <a:rPr kumimoji="0" lang="en-US" altLang="en-US" sz="1100" b="0" i="0" u="none" strike="noStrike" cap="none" normalizeH="0" baseline="0" dirty="0">
                <a:ln>
                  <a:noFill/>
                </a:ln>
                <a:solidFill>
                  <a:srgbClr val="000000"/>
                </a:solidFill>
                <a:effectLst/>
                <a:latin typeface="Aptos" panose="020B0004020202020204" pitchFamily="34" charset="0"/>
              </a:rPr>
              <a:t> 110E</a:t>
            </a:r>
            <a:r>
              <a:rPr kumimoji="0" lang="el-GR" altLang="en-US" sz="1100" b="0" i="0" u="none" strike="noStrike" cap="none" normalizeH="0" baseline="0" dirty="0">
                <a:ln>
                  <a:noFill/>
                </a:ln>
                <a:solidFill>
                  <a:srgbClr val="000000"/>
                </a:solidFill>
                <a:effectLst/>
                <a:latin typeface="Aptos" panose="020B0004020202020204" pitchFamily="34" charset="0"/>
              </a:rPr>
              <a:t>μ</a:t>
            </a:r>
            <a:r>
              <a:rPr kumimoji="0" lang="en-US" altLang="en-US" sz="1100" b="0" i="0" u="none" strike="noStrike" cap="none" normalizeH="0" baseline="0" dirty="0">
                <a:ln>
                  <a:noFill/>
                </a:ln>
                <a:solidFill>
                  <a:srgbClr val="000000"/>
                </a:solidFill>
                <a:effectLst/>
                <a:latin typeface="Aptos" panose="020B0004020202020204" pitchFamily="34" charset="0"/>
              </a:rPr>
              <a:t>R conductor mounted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indicator for detection of </a:t>
            </a:r>
            <a:r>
              <a:rPr kumimoji="0" lang="en-US" altLang="en-US" sz="1100" b="0" i="0" u="none" strike="noStrike" cap="none" normalizeH="0" baseline="0" dirty="0" err="1">
                <a:ln>
                  <a:noFill/>
                </a:ln>
                <a:solidFill>
                  <a:srgbClr val="000000"/>
                </a:solidFill>
                <a:effectLst/>
                <a:latin typeface="Aptos" panose="020B0004020202020204" pitchFamily="34" charset="0"/>
              </a:rPr>
              <a:t>PtG</a:t>
            </a:r>
            <a:r>
              <a:rPr kumimoji="0" lang="en-US" altLang="en-US" sz="1100" b="0" i="0" u="none" strike="noStrike" cap="none" normalizeH="0" baseline="0" dirty="0">
                <a:ln>
                  <a:noFill/>
                </a:ln>
                <a:solidFill>
                  <a:srgbClr val="000000"/>
                </a:solidFill>
                <a:effectLst/>
                <a:latin typeface="Aptos" panose="020B0004020202020204" pitchFamily="34" charset="0"/>
              </a:rPr>
              <a:t>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PtP</a:t>
            </a:r>
            <a:r>
              <a:rPr kumimoji="0" lang="en-US" altLang="en-US" sz="1100" b="0" i="0" u="none" strike="noStrike" cap="none" normalizeH="0" baseline="0" dirty="0">
                <a:ln>
                  <a:noFill/>
                </a:ln>
                <a:solidFill>
                  <a:srgbClr val="000000"/>
                </a:solidFill>
                <a:effectLst/>
                <a:latin typeface="Aptos" panose="020B0004020202020204" pitchFamily="34" charset="0"/>
              </a:rPr>
              <a:t> faults in overhead line networks.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 built-in 2.4GHZ radio device communicate with  receiver/ RTU/ Scada Master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3" name="Text Box 24">
            <a:extLst>
              <a:ext uri="{FF2B5EF4-FFF2-40B4-BE49-F238E27FC236}">
                <a16:creationId xmlns:a16="http://schemas.microsoft.com/office/drawing/2014/main" id="{74FFDE9B-F7B4-8DAF-BB49-E23F40ABD8B6}"/>
              </a:ext>
            </a:extLst>
          </p:cNvPr>
          <p:cNvSpPr txBox="1">
            <a:spLocks noChangeArrowheads="1"/>
          </p:cNvSpPr>
          <p:nvPr/>
        </p:nvSpPr>
        <p:spPr bwMode="auto">
          <a:xfrm>
            <a:off x="3613571" y="1154325"/>
            <a:ext cx="35941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b="1" dirty="0">
                <a:latin typeface="Aptos" panose="020B0004020202020204" pitchFamily="34" charset="0"/>
              </a:rPr>
              <a:t>CELLULAR ROUTER </a:t>
            </a:r>
          </a:p>
          <a:p>
            <a:pPr marL="0" marR="0" lvl="0" indent="0" algn="just" defTabSz="914400" rtl="0" eaLnBrk="0" fontAlgn="base" latinLnBrk="0" hangingPunct="0">
              <a:lnSpc>
                <a:spcPct val="100000"/>
              </a:lnSpc>
              <a:spcBef>
                <a:spcPct val="0"/>
              </a:spcBef>
              <a:spcAft>
                <a:spcPct val="0"/>
              </a:spcAft>
              <a:buClrTx/>
              <a:buSzTx/>
              <a:buFontTx/>
              <a:buNone/>
              <a:tabLst/>
            </a:pPr>
            <a:r>
              <a:rPr lang="en-US" sz="1100" b="1" dirty="0">
                <a:latin typeface="Aptos" panose="020B0004020202020204" pitchFamily="34" charset="0"/>
              </a:rPr>
              <a:t>ROBUSTEL R3000</a:t>
            </a:r>
          </a:p>
          <a:p>
            <a:r>
              <a:rPr lang="pt-BR" sz="1100" dirty="0">
                <a:latin typeface="Aptos" panose="020B0004020202020204" pitchFamily="34" charset="0"/>
              </a:rPr>
              <a:t>Industrial Dual SIM Cellular VPN Router</a:t>
            </a:r>
          </a:p>
          <a:p>
            <a:r>
              <a:rPr lang="en-US" sz="1100" dirty="0">
                <a:latin typeface="Aptos" panose="020B0004020202020204" pitchFamily="34" charset="0"/>
              </a:rPr>
              <a:t>2 Eth + 1 USB Host + 2 x RS232 or 1 x RS232</a:t>
            </a:r>
          </a:p>
          <a:p>
            <a:r>
              <a:rPr lang="en-US" sz="1100" dirty="0">
                <a:latin typeface="Aptos" panose="020B0004020202020204" pitchFamily="34" charset="0"/>
              </a:rPr>
              <a:t>+ 1 x RS485</a:t>
            </a:r>
          </a:p>
          <a:p>
            <a:r>
              <a:rPr lang="en-US" sz="1100" dirty="0">
                <a:solidFill>
                  <a:srgbClr val="000000"/>
                </a:solidFill>
                <a:latin typeface="Aptos" panose="020B0004020202020204" pitchFamily="34" charset="0"/>
              </a:rPr>
              <a:t>Cellular router offering state-of-the-art mobile connectivity for machine to machine (M2M) applications.</a:t>
            </a:r>
            <a:endParaRPr kumimoji="0" lang="en-US" altLang="en-US" sz="1100" b="0" i="0" u="none" strike="noStrike" cap="none" normalizeH="0" baseline="0" dirty="0">
              <a:ln>
                <a:noFill/>
              </a:ln>
              <a:effectLst/>
              <a:latin typeface="Aptos" panose="020B0004020202020204" pitchFamily="34" charset="0"/>
            </a:endParaRPr>
          </a:p>
        </p:txBody>
      </p:sp>
      <p:sp>
        <p:nvSpPr>
          <p:cNvPr id="4" name="TextBox 3">
            <a:extLst>
              <a:ext uri="{FF2B5EF4-FFF2-40B4-BE49-F238E27FC236}">
                <a16:creationId xmlns:a16="http://schemas.microsoft.com/office/drawing/2014/main" id="{11F924B2-382D-26CA-1E57-97D421B3C250}"/>
              </a:ext>
            </a:extLst>
          </p:cNvPr>
          <p:cNvSpPr txBox="1"/>
          <p:nvPr/>
        </p:nvSpPr>
        <p:spPr>
          <a:xfrm>
            <a:off x="7334641" y="1154325"/>
            <a:ext cx="3863775" cy="2939266"/>
          </a:xfrm>
          <a:prstGeom prst="rect">
            <a:avLst/>
          </a:prstGeom>
          <a:noFill/>
        </p:spPr>
        <p:txBody>
          <a:bodyPr wrap="square">
            <a:spAutoFit/>
          </a:bodyPr>
          <a:lstStyle/>
          <a:p>
            <a:r>
              <a:rPr lang="en-US" sz="1100" b="1" dirty="0">
                <a:solidFill>
                  <a:srgbClr val="0C0C0C"/>
                </a:solidFill>
                <a:latin typeface="Aptos" panose="020B0004020202020204" pitchFamily="34" charset="0"/>
              </a:rPr>
              <a:t>Cellular Interface</a:t>
            </a:r>
          </a:p>
          <a:p>
            <a:r>
              <a:rPr lang="en-US" sz="1000" dirty="0">
                <a:solidFill>
                  <a:srgbClr val="000000"/>
                </a:solidFill>
                <a:latin typeface="Aptos" panose="020B0004020202020204" pitchFamily="34" charset="0"/>
              </a:rPr>
              <a:t>Number of antennas 2 (MAIN + AUX)</a:t>
            </a:r>
          </a:p>
          <a:p>
            <a:r>
              <a:rPr lang="en-US" sz="1000" dirty="0">
                <a:solidFill>
                  <a:srgbClr val="000000"/>
                </a:solidFill>
                <a:latin typeface="Aptos" panose="020B0004020202020204" pitchFamily="34" charset="0"/>
              </a:rPr>
              <a:t>Connector SMA-K</a:t>
            </a:r>
          </a:p>
          <a:p>
            <a:r>
              <a:rPr lang="pt-BR" sz="1000" dirty="0">
                <a:solidFill>
                  <a:srgbClr val="000000"/>
                </a:solidFill>
                <a:latin typeface="Aptos" panose="020B0004020202020204" pitchFamily="34" charset="0"/>
              </a:rPr>
              <a:t>SIM 2 x Mini SIM (2FF)</a:t>
            </a:r>
          </a:p>
          <a:p>
            <a:r>
              <a:rPr lang="en-US" sz="1100" b="1" dirty="0">
                <a:solidFill>
                  <a:srgbClr val="0C0C0C"/>
                </a:solidFill>
                <a:latin typeface="Aptos" panose="020B0004020202020204" pitchFamily="34" charset="0"/>
              </a:rPr>
              <a:t>Ethernet Interface</a:t>
            </a:r>
          </a:p>
          <a:p>
            <a:r>
              <a:rPr lang="en-US" sz="1000" dirty="0">
                <a:solidFill>
                  <a:srgbClr val="000000"/>
                </a:solidFill>
                <a:latin typeface="Aptos" panose="020B0004020202020204" pitchFamily="34" charset="0"/>
              </a:rPr>
              <a:t>Number of ports 2 x 10/100 Mbps, 2 x LAN or 1 x LAN + 1 x WAN</a:t>
            </a:r>
          </a:p>
          <a:p>
            <a:r>
              <a:rPr lang="fr-FR" sz="1000" dirty="0">
                <a:solidFill>
                  <a:srgbClr val="000000"/>
                </a:solidFill>
                <a:latin typeface="Aptos" panose="020B0004020202020204" pitchFamily="34" charset="0"/>
              </a:rPr>
              <a:t>Magnet isolation protection 1.5 KV</a:t>
            </a:r>
          </a:p>
          <a:p>
            <a:r>
              <a:rPr lang="en-US" sz="1100" b="1" dirty="0">
                <a:solidFill>
                  <a:srgbClr val="000000"/>
                </a:solidFill>
                <a:latin typeface="Aptos" panose="020B0004020202020204" pitchFamily="34" charset="0"/>
              </a:rPr>
              <a:t>Wi-Fi Interface </a:t>
            </a:r>
            <a:r>
              <a:rPr lang="en-US" sz="1000" b="1" dirty="0">
                <a:solidFill>
                  <a:srgbClr val="000000"/>
                </a:solidFill>
                <a:latin typeface="Aptos" panose="020B0004020202020204" pitchFamily="34" charset="0"/>
              </a:rPr>
              <a:t>(Optional)</a:t>
            </a:r>
          </a:p>
          <a:p>
            <a:r>
              <a:rPr lang="en-US" sz="1000" dirty="0">
                <a:solidFill>
                  <a:srgbClr val="000000"/>
                </a:solidFill>
                <a:latin typeface="Aptos" panose="020B0004020202020204" pitchFamily="34" charset="0"/>
              </a:rPr>
              <a:t>Number of antennas 1</a:t>
            </a:r>
          </a:p>
          <a:p>
            <a:r>
              <a:rPr lang="en-US" sz="1000" dirty="0">
                <a:solidFill>
                  <a:srgbClr val="000000"/>
                </a:solidFill>
                <a:latin typeface="Aptos" panose="020B0004020202020204" pitchFamily="34" charset="0"/>
              </a:rPr>
              <a:t>Connector RP-SMA-K</a:t>
            </a:r>
          </a:p>
          <a:p>
            <a:r>
              <a:rPr lang="en-US" sz="1000" dirty="0">
                <a:solidFill>
                  <a:srgbClr val="000000"/>
                </a:solidFill>
                <a:latin typeface="Aptos" panose="020B0004020202020204" pitchFamily="34" charset="0"/>
              </a:rPr>
              <a:t>Standards 802.11 a/b/g/n, supports AP and Client modes</a:t>
            </a:r>
          </a:p>
          <a:p>
            <a:r>
              <a:rPr lang="en-US" sz="1000" dirty="0">
                <a:solidFill>
                  <a:srgbClr val="000000"/>
                </a:solidFill>
                <a:latin typeface="Aptos" panose="020B0004020202020204" pitchFamily="34" charset="0"/>
              </a:rPr>
              <a:t>Data speed Up to 150 Mbps</a:t>
            </a:r>
          </a:p>
          <a:p>
            <a:r>
              <a:rPr lang="en-US" sz="1100" b="1" dirty="0">
                <a:solidFill>
                  <a:srgbClr val="000000"/>
                </a:solidFill>
                <a:latin typeface="Aptos" panose="020B0004020202020204" pitchFamily="34" charset="0"/>
              </a:rPr>
              <a:t>Serial Interface</a:t>
            </a:r>
          </a:p>
          <a:p>
            <a:r>
              <a:rPr lang="en-US" sz="1000" dirty="0">
                <a:solidFill>
                  <a:srgbClr val="000000"/>
                </a:solidFill>
                <a:latin typeface="Aptos" panose="020B0004020202020204" pitchFamily="34" charset="0"/>
              </a:rPr>
              <a:t>Number of ports 2 x RS232 or 1 x RS232 + 1 x RS485</a:t>
            </a:r>
          </a:p>
          <a:p>
            <a:r>
              <a:rPr lang="en-US" sz="1000" dirty="0">
                <a:solidFill>
                  <a:srgbClr val="000000"/>
                </a:solidFill>
                <a:latin typeface="Aptos" panose="020B0004020202020204" pitchFamily="34" charset="0"/>
              </a:rPr>
              <a:t>Baud rate 300 bps ~ 230400 bps</a:t>
            </a:r>
          </a:p>
          <a:p>
            <a:r>
              <a:rPr lang="en-US" sz="1100" b="1" dirty="0">
                <a:solidFill>
                  <a:srgbClr val="000000"/>
                </a:solidFill>
                <a:latin typeface="Aptos" panose="020B0004020202020204" pitchFamily="34" charset="0"/>
              </a:rPr>
              <a:t>DI/DO</a:t>
            </a:r>
          </a:p>
          <a:p>
            <a:r>
              <a:rPr lang="en-US" sz="1000" dirty="0">
                <a:solidFill>
                  <a:srgbClr val="000000"/>
                </a:solidFill>
                <a:latin typeface="Aptos" panose="020B0004020202020204" pitchFamily="34" charset="0"/>
              </a:rPr>
              <a:t>Type 2 x DI (dry contact) + 2 x DO (wet contact),</a:t>
            </a:r>
          </a:p>
          <a:p>
            <a:r>
              <a:rPr lang="en-US" sz="1000" dirty="0">
                <a:solidFill>
                  <a:srgbClr val="000000"/>
                </a:solidFill>
                <a:latin typeface="Aptos" panose="020B0004020202020204" pitchFamily="34" charset="0"/>
              </a:rPr>
              <a:t>Connector 7-pin 3.5 mm female socket with lock</a:t>
            </a:r>
          </a:p>
        </p:txBody>
      </p:sp>
      <p:pic>
        <p:nvPicPr>
          <p:cNvPr id="10242" name="Picture 2">
            <a:extLst>
              <a:ext uri="{FF2B5EF4-FFF2-40B4-BE49-F238E27FC236}">
                <a16:creationId xmlns:a16="http://schemas.microsoft.com/office/drawing/2014/main" id="{6D8AE618-18DE-3804-C496-BE90907CD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0728" y="2320921"/>
            <a:ext cx="2746679" cy="1878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028805-06CB-71D6-4DF1-237E549EC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4854" y="2604729"/>
            <a:ext cx="1259045" cy="1402054"/>
          </a:xfrm>
          <a:prstGeom prst="rect">
            <a:avLst/>
          </a:prstGeom>
        </p:spPr>
      </p:pic>
      <p:pic>
        <p:nvPicPr>
          <p:cNvPr id="7" name="Picture 6">
            <a:extLst>
              <a:ext uri="{FF2B5EF4-FFF2-40B4-BE49-F238E27FC236}">
                <a16:creationId xmlns:a16="http://schemas.microsoft.com/office/drawing/2014/main" id="{45BDC35E-D89B-1DE2-EA71-74FCC6F9F036}"/>
              </a:ext>
            </a:extLst>
          </p:cNvPr>
          <p:cNvPicPr>
            <a:picLocks noChangeAspect="1"/>
          </p:cNvPicPr>
          <p:nvPr/>
        </p:nvPicPr>
        <p:blipFill>
          <a:blip r:embed="rId8"/>
          <a:stretch>
            <a:fillRect/>
          </a:stretch>
        </p:blipFill>
        <p:spPr>
          <a:xfrm>
            <a:off x="9542673" y="1013784"/>
            <a:ext cx="1938586" cy="538840"/>
          </a:xfrm>
          <a:prstGeom prst="rect">
            <a:avLst/>
          </a:prstGeom>
        </p:spPr>
      </p:pic>
      <p:sp>
        <p:nvSpPr>
          <p:cNvPr id="2" name="TextBox 1">
            <a:extLst>
              <a:ext uri="{FF2B5EF4-FFF2-40B4-BE49-F238E27FC236}">
                <a16:creationId xmlns:a16="http://schemas.microsoft.com/office/drawing/2014/main" id="{434DE1FB-B932-394C-27A1-C458DDE06FF6}"/>
              </a:ext>
            </a:extLst>
          </p:cNvPr>
          <p:cNvSpPr txBox="1"/>
          <p:nvPr/>
        </p:nvSpPr>
        <p:spPr>
          <a:xfrm>
            <a:off x="202663" y="1154325"/>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57C4678-AD65-771E-E9A7-EE509EF2D788}"/>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B4D2523D-0BB7-75E9-EB95-C85AF0CD409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C26854BF-70DA-73AA-319B-0F5296B58E7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A7AA6670-F149-9111-87ED-0E0BE60A8E52}"/>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6A63B2B7-CD20-FEEC-4504-2251A3636D2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4FB39F5F-714A-9068-8169-3B4AA70AF92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1A18B709-DCBD-F3E2-383C-707393410C0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04800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15" name="Text Box 23">
            <a:extLst>
              <a:ext uri="{FF2B5EF4-FFF2-40B4-BE49-F238E27FC236}">
                <a16:creationId xmlns:a16="http://schemas.microsoft.com/office/drawing/2014/main" id="{CC08ACE1-BECC-8D82-21C2-B2A71FE77FF6}"/>
              </a:ext>
            </a:extLst>
          </p:cNvPr>
          <p:cNvSpPr txBox="1">
            <a:spLocks noChangeArrowheads="1"/>
          </p:cNvSpPr>
          <p:nvPr/>
        </p:nvSpPr>
        <p:spPr bwMode="auto">
          <a:xfrm>
            <a:off x="5263279" y="1942451"/>
            <a:ext cx="3776581" cy="124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Automatic voltage control &amp; current limiting Thyristor (SCR) controlled and Suitable for all industrial Lead acid and Ni-Cd/ Lithium batteries</a:t>
            </a:r>
          </a:p>
        </p:txBody>
      </p:sp>
      <p:sp>
        <p:nvSpPr>
          <p:cNvPr id="3" name="Text Box 29">
            <a:extLst>
              <a:ext uri="{FF2B5EF4-FFF2-40B4-BE49-F238E27FC236}">
                <a16:creationId xmlns:a16="http://schemas.microsoft.com/office/drawing/2014/main" id="{DBE1E6FF-6083-2F59-3683-CE7BF4D7DD59}"/>
              </a:ext>
            </a:extLst>
          </p:cNvPr>
          <p:cNvSpPr txBox="1">
            <a:spLocks noChangeArrowheads="1"/>
          </p:cNvSpPr>
          <p:nvPr/>
        </p:nvSpPr>
        <p:spPr bwMode="auto">
          <a:xfrm>
            <a:off x="3387050" y="815131"/>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DC POWER SUPPLY</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46793B8-D2F3-C02E-6985-C9F406259078}"/>
              </a:ext>
            </a:extLst>
          </p:cNvPr>
          <p:cNvPicPr>
            <a:picLocks noChangeAspect="1"/>
          </p:cNvPicPr>
          <p:nvPr/>
        </p:nvPicPr>
        <p:blipFill>
          <a:blip r:embed="rId2"/>
          <a:stretch>
            <a:fillRect/>
          </a:stretch>
        </p:blipFill>
        <p:spPr>
          <a:xfrm>
            <a:off x="3216928" y="3839673"/>
            <a:ext cx="1682393" cy="2243190"/>
          </a:xfrm>
          <a:prstGeom prst="rect">
            <a:avLst/>
          </a:prstGeom>
        </p:spPr>
      </p:pic>
      <p:pic>
        <p:nvPicPr>
          <p:cNvPr id="13" name="Picture 12">
            <a:extLst>
              <a:ext uri="{FF2B5EF4-FFF2-40B4-BE49-F238E27FC236}">
                <a16:creationId xmlns:a16="http://schemas.microsoft.com/office/drawing/2014/main" id="{C04E5F3E-5BB3-AE62-5EF1-0A819485A3E0}"/>
              </a:ext>
            </a:extLst>
          </p:cNvPr>
          <p:cNvPicPr>
            <a:picLocks noChangeAspect="1"/>
          </p:cNvPicPr>
          <p:nvPr/>
        </p:nvPicPr>
        <p:blipFill>
          <a:blip r:embed="rId3"/>
          <a:stretch>
            <a:fillRect/>
          </a:stretch>
        </p:blipFill>
        <p:spPr>
          <a:xfrm>
            <a:off x="3216929" y="1431181"/>
            <a:ext cx="1682393" cy="2243191"/>
          </a:xfrm>
          <a:prstGeom prst="rect">
            <a:avLst/>
          </a:prstGeom>
        </p:spPr>
      </p:pic>
      <p:graphicFrame>
        <p:nvGraphicFramePr>
          <p:cNvPr id="17" name="Table 16">
            <a:extLst>
              <a:ext uri="{FF2B5EF4-FFF2-40B4-BE49-F238E27FC236}">
                <a16:creationId xmlns:a16="http://schemas.microsoft.com/office/drawing/2014/main" id="{BECB3688-45A3-D044-F67F-20DCCADFFE8F}"/>
              </a:ext>
            </a:extLst>
          </p:cNvPr>
          <p:cNvGraphicFramePr>
            <a:graphicFrameLocks noGrp="1"/>
          </p:cNvGraphicFramePr>
          <p:nvPr>
            <p:extLst>
              <p:ext uri="{D42A27DB-BD31-4B8C-83A1-F6EECF244321}">
                <p14:modId xmlns:p14="http://schemas.microsoft.com/office/powerpoint/2010/main" val="3302528731"/>
              </p:ext>
            </p:extLst>
          </p:nvPr>
        </p:nvGraphicFramePr>
        <p:xfrm>
          <a:off x="5263279" y="2563958"/>
          <a:ext cx="4293217" cy="2551430"/>
        </p:xfrm>
        <a:graphic>
          <a:graphicData uri="http://schemas.openxmlformats.org/drawingml/2006/table">
            <a:tbl>
              <a:tblPr>
                <a:tableStyleId>{5C22544A-7EE6-4342-B048-85BDC9FD1C3A}</a:tableStyleId>
              </a:tblPr>
              <a:tblGrid>
                <a:gridCol w="1823768">
                  <a:extLst>
                    <a:ext uri="{9D8B030D-6E8A-4147-A177-3AD203B41FA5}">
                      <a16:colId xmlns:a16="http://schemas.microsoft.com/office/drawing/2014/main" val="2080107782"/>
                    </a:ext>
                  </a:extLst>
                </a:gridCol>
                <a:gridCol w="2469449">
                  <a:extLst>
                    <a:ext uri="{9D8B030D-6E8A-4147-A177-3AD203B41FA5}">
                      <a16:colId xmlns:a16="http://schemas.microsoft.com/office/drawing/2014/main" val="287213640"/>
                    </a:ext>
                  </a:extLst>
                </a:gridCol>
              </a:tblGrid>
              <a:tr h="184150">
                <a:tc>
                  <a:txBody>
                    <a:bodyPr/>
                    <a:lstStyle/>
                    <a:p>
                      <a:pPr algn="l" fontAlgn="b"/>
                      <a:r>
                        <a:rPr lang="en-US" sz="1100" b="1" u="none" strike="noStrike" dirty="0">
                          <a:effectLst/>
                          <a:latin typeface="Aptos" panose="020B0004020202020204" pitchFamily="34" charset="0"/>
                        </a:rPr>
                        <a:t>Rectifier 220 VAC to 48 VDC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173451"/>
                  </a:ext>
                </a:extLst>
              </a:tr>
              <a:tr h="184150">
                <a:tc>
                  <a:txBody>
                    <a:bodyPr/>
                    <a:lstStyle/>
                    <a:p>
                      <a:pPr algn="l" fontAlgn="b"/>
                      <a:r>
                        <a:rPr lang="en-US" sz="1100" u="none" strike="noStrike" dirty="0">
                          <a:effectLst/>
                          <a:latin typeface="Aptos" panose="020B0004020202020204" pitchFamily="34" charset="0"/>
                        </a:rPr>
                        <a:t>Capacity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10 – 200 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4833665"/>
                  </a:ext>
                </a:extLst>
              </a:tr>
              <a:tr h="184150">
                <a:tc>
                  <a:txBody>
                    <a:bodyPr/>
                    <a:lstStyle/>
                    <a:p>
                      <a:pPr algn="l" fontAlgn="b"/>
                      <a:r>
                        <a:rPr lang="en-US" sz="1100" u="none" strike="noStrike" dirty="0">
                          <a:effectLst/>
                          <a:latin typeface="Aptos" panose="020B0004020202020204" pitchFamily="34" charset="0"/>
                        </a:rPr>
                        <a:t>Space Battery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batteries</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0000435"/>
                  </a:ext>
                </a:extLst>
              </a:tr>
              <a:tr h="184150">
                <a:tc>
                  <a:txBody>
                    <a:bodyPr/>
                    <a:lstStyle/>
                    <a:p>
                      <a:pPr algn="l" fontAlgn="b"/>
                      <a:r>
                        <a:rPr lang="en-US" sz="1100" u="none" strike="noStrike" dirty="0">
                          <a:effectLst/>
                          <a:latin typeface="Aptos" panose="020B0004020202020204" pitchFamily="34" charset="0"/>
                        </a:rPr>
                        <a:t>Nominal </a:t>
                      </a:r>
                      <a:r>
                        <a:rPr lang="en-US" sz="1100" u="none" strike="noStrike" dirty="0" err="1">
                          <a:effectLst/>
                          <a:latin typeface="Aptos" panose="020B0004020202020204" pitchFamily="34" charset="0"/>
                        </a:rPr>
                        <a:t>lnput</a:t>
                      </a:r>
                      <a:r>
                        <a:rPr lang="en-US" sz="1100" u="none" strike="noStrike" dirty="0">
                          <a:effectLst/>
                          <a:latin typeface="Aptos" panose="020B0004020202020204" pitchFamily="34" charset="0"/>
                        </a:rPr>
                        <a: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4918821"/>
                  </a:ext>
                </a:extLst>
              </a:tr>
              <a:tr h="184150">
                <a:tc>
                  <a:txBody>
                    <a:bodyPr/>
                    <a:lstStyle/>
                    <a:p>
                      <a:pPr algn="l" fontAlgn="b"/>
                      <a:r>
                        <a:rPr lang="en-US" sz="1100" u="none" strike="noStrike" dirty="0">
                          <a:effectLst/>
                          <a:latin typeface="Aptos" panose="020B0004020202020204" pitchFamily="34" charset="0"/>
                        </a:rPr>
                        <a:t>Nominal Output voltage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48 VDC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892562"/>
                  </a:ext>
                </a:extLst>
              </a:tr>
              <a:tr h="184150">
                <a:tc>
                  <a:txBody>
                    <a:bodyPr/>
                    <a:lstStyle/>
                    <a:p>
                      <a:pPr algn="l" fontAlgn="b"/>
                      <a:r>
                        <a:rPr lang="en-US" sz="1100" u="none" strike="noStrike" dirty="0">
                          <a:effectLst/>
                          <a:latin typeface="Aptos" panose="020B0004020202020204" pitchFamily="34" charset="0"/>
                        </a:rPr>
                        <a:t>Output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dan  battery charge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846313"/>
                  </a:ext>
                </a:extLst>
              </a:tr>
              <a:tr h="184150">
                <a:tc>
                  <a:txBody>
                    <a:bodyPr/>
                    <a:lstStyle/>
                    <a:p>
                      <a:pPr algn="l" fontAlgn="b"/>
                      <a:r>
                        <a:rPr lang="en-US" sz="1100" u="none" strike="noStrike" dirty="0">
                          <a:effectLst/>
                          <a:latin typeface="Aptos" panose="020B0004020202020204" pitchFamily="34" charset="0"/>
                        </a:rPr>
                        <a:t>Type Charging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Boosting, Floating dan Equalizing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0302237"/>
                  </a:ext>
                </a:extLst>
              </a:tr>
              <a:tr h="184150">
                <a:tc>
                  <a:txBody>
                    <a:bodyPr/>
                    <a:lstStyle/>
                    <a:p>
                      <a:pPr algn="l" fontAlgn="b"/>
                      <a:r>
                        <a:rPr lang="en-US" sz="1100" u="none" strike="noStrike" dirty="0">
                          <a:effectLst/>
                          <a:latin typeface="Aptos" panose="020B0004020202020204" pitchFamily="34" charset="0"/>
                        </a:rPr>
                        <a:t>Ambient </a:t>
                      </a:r>
                      <a:r>
                        <a:rPr lang="en-US" sz="1100" u="none" strike="noStrike" dirty="0" err="1">
                          <a:effectLst/>
                          <a:latin typeface="Aptos" panose="020B0004020202020204" pitchFamily="34" charset="0"/>
                        </a:rPr>
                        <a:t>Temperatur</a:t>
                      </a:r>
                      <a:r>
                        <a:rPr lang="en-US" sz="1100" u="none" strike="noStrike" dirty="0">
                          <a:effectLst/>
                          <a:latin typeface="Aptos" panose="020B0004020202020204" pitchFamily="34" charset="0"/>
                        </a:rPr>
                        <a:t>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0-40 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1511211"/>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269273"/>
                  </a:ext>
                </a:extLst>
              </a:tr>
              <a:tr h="184150">
                <a:tc>
                  <a:txBody>
                    <a:bodyPr/>
                    <a:lstStyle/>
                    <a:p>
                      <a:pPr algn="l" fontAlgn="b"/>
                      <a:r>
                        <a:rPr lang="en-US" sz="1100" u="none" strike="noStrike" dirty="0">
                          <a:effectLst/>
                          <a:latin typeface="Aptos" panose="020B0004020202020204" pitchFamily="34" charset="0"/>
                        </a:rPr>
                        <a:t>Overvoltage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461794"/>
                  </a:ext>
                </a:extLst>
              </a:tr>
              <a:tr h="184150">
                <a:tc>
                  <a:txBody>
                    <a:bodyPr/>
                    <a:lstStyle/>
                    <a:p>
                      <a:pPr algn="l" fontAlgn="b"/>
                      <a:r>
                        <a:rPr lang="en-US" sz="1100" u="none" strike="noStrike" dirty="0">
                          <a:effectLst/>
                          <a:latin typeface="Aptos" panose="020B0004020202020204" pitchFamily="34" charset="0"/>
                        </a:rPr>
                        <a:t>Display (Analog </a:t>
                      </a:r>
                      <a:r>
                        <a:rPr lang="en-US" sz="1100" u="none" strike="noStrike" dirty="0" err="1">
                          <a:effectLst/>
                          <a:latin typeface="Aptos" panose="020B0004020202020204" pitchFamily="34" charset="0"/>
                        </a:rPr>
                        <a:t>atau</a:t>
                      </a:r>
                      <a:r>
                        <a:rPr lang="en-US" sz="1100" u="none" strike="noStrike" dirty="0">
                          <a:effectLst/>
                          <a:latin typeface="Aptos" panose="020B0004020202020204" pitchFamily="34" charset="0"/>
                        </a:rPr>
                        <a:t> digital)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current, Battery charge Current,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540420"/>
                  </a:ext>
                </a:extLst>
              </a:tr>
              <a:tr h="184150">
                <a:tc>
                  <a:txBody>
                    <a:bodyPr/>
                    <a:lstStyle/>
                    <a:p>
                      <a:pPr algn="l" fontAlgn="b"/>
                      <a:r>
                        <a:rPr lang="en-US" sz="1100" u="none" strike="noStrike" dirty="0">
                          <a:effectLst/>
                          <a:latin typeface="Aptos" panose="020B0004020202020204" pitchFamily="34" charset="0"/>
                        </a:rPr>
                        <a:t>Alarm/indicator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overload, voltage input dan output fail</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154282"/>
                  </a:ext>
                </a:extLst>
              </a:tr>
              <a:tr h="184150">
                <a:tc>
                  <a:txBody>
                    <a:bodyPr/>
                    <a:lstStyle/>
                    <a:p>
                      <a:pPr algn="l" fontAlgn="b"/>
                      <a:r>
                        <a:rPr lang="en-US" sz="1100" u="none" strike="noStrike" dirty="0">
                          <a:effectLst/>
                          <a:latin typeface="Aptos" panose="020B0004020202020204" pitchFamily="34" charset="0"/>
                        </a:rPr>
                        <a:t>Communication</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kumimoji="0" lang="en-US" altLang="en-US" sz="1100" b="0" i="0" u="none" strike="noStrike" cap="none" normalizeH="0" baseline="0" dirty="0">
                          <a:ln>
                            <a:noFill/>
                          </a:ln>
                          <a:solidFill>
                            <a:srgbClr val="000000"/>
                          </a:solidFill>
                          <a:effectLst/>
                          <a:latin typeface="Arial" panose="020B0604020202020204" pitchFamily="34" charset="0"/>
                        </a:rPr>
                        <a:t>RS232, RS485/ Modbus, TCP/IP</a:t>
                      </a:r>
                      <a:endParaRPr lang="en-US" sz="1100" b="0" i="0" u="none" strike="noStrike" dirty="0">
                        <a:solidFill>
                          <a:srgbClr val="000000"/>
                        </a:solidFill>
                        <a:effectLst/>
                        <a:latin typeface="Aptos" panose="020B00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7943333"/>
                  </a:ext>
                </a:extLst>
              </a:tr>
            </a:tbl>
          </a:graphicData>
        </a:graphic>
      </p:graphicFrame>
      <p:graphicFrame>
        <p:nvGraphicFramePr>
          <p:cNvPr id="18" name="Table 17">
            <a:extLst>
              <a:ext uri="{FF2B5EF4-FFF2-40B4-BE49-F238E27FC236}">
                <a16:creationId xmlns:a16="http://schemas.microsoft.com/office/drawing/2014/main" id="{5B6CE308-1712-A76E-9339-2498CA57F5C9}"/>
              </a:ext>
            </a:extLst>
          </p:cNvPr>
          <p:cNvGraphicFramePr>
            <a:graphicFrameLocks noGrp="1"/>
          </p:cNvGraphicFramePr>
          <p:nvPr>
            <p:extLst>
              <p:ext uri="{D42A27DB-BD31-4B8C-83A1-F6EECF244321}">
                <p14:modId xmlns:p14="http://schemas.microsoft.com/office/powerpoint/2010/main" val="3766570297"/>
              </p:ext>
            </p:extLst>
          </p:nvPr>
        </p:nvGraphicFramePr>
        <p:xfrm>
          <a:off x="5263279" y="5178934"/>
          <a:ext cx="3618076" cy="1104900"/>
        </p:xfrm>
        <a:graphic>
          <a:graphicData uri="http://schemas.openxmlformats.org/drawingml/2006/table">
            <a:tbl>
              <a:tblPr>
                <a:tableStyleId>{5C22544A-7EE6-4342-B048-85BDC9FD1C3A}</a:tableStyleId>
              </a:tblPr>
              <a:tblGrid>
                <a:gridCol w="1908545">
                  <a:extLst>
                    <a:ext uri="{9D8B030D-6E8A-4147-A177-3AD203B41FA5}">
                      <a16:colId xmlns:a16="http://schemas.microsoft.com/office/drawing/2014/main" val="79924534"/>
                    </a:ext>
                  </a:extLst>
                </a:gridCol>
                <a:gridCol w="1709531">
                  <a:extLst>
                    <a:ext uri="{9D8B030D-6E8A-4147-A177-3AD203B41FA5}">
                      <a16:colId xmlns:a16="http://schemas.microsoft.com/office/drawing/2014/main" val="4108349096"/>
                    </a:ext>
                  </a:extLst>
                </a:gridCol>
              </a:tblGrid>
              <a:tr h="184150">
                <a:tc>
                  <a:txBody>
                    <a:bodyPr/>
                    <a:lstStyle/>
                    <a:p>
                      <a:pPr algn="l" fontAlgn="b"/>
                      <a:r>
                        <a:rPr lang="en-US" sz="1100" b="1" u="none" strike="noStrike" dirty="0">
                          <a:effectLst/>
                          <a:latin typeface="Aptos" panose="020B0004020202020204" pitchFamily="34" charset="0"/>
                        </a:rPr>
                        <a:t>Inverter 48 VDC to 220 VAC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1936064"/>
                  </a:ext>
                </a:extLst>
              </a:tr>
              <a:tr h="184150">
                <a:tc>
                  <a:txBody>
                    <a:bodyPr/>
                    <a:lstStyle/>
                    <a:p>
                      <a:pPr algn="l" fontAlgn="b"/>
                      <a:r>
                        <a:rPr lang="en-US" sz="1100" u="none" strike="noStrike" dirty="0">
                          <a:effectLst/>
                          <a:latin typeface="Aptos" panose="020B0004020202020204" pitchFamily="34" charset="0"/>
                        </a:rPr>
                        <a:t>Capacity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Up to 10A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0122020"/>
                  </a:ext>
                </a:extLst>
              </a:tr>
              <a:tr h="184150">
                <a:tc>
                  <a:txBody>
                    <a:bodyPr/>
                    <a:lstStyle/>
                    <a:p>
                      <a:pPr algn="l" fontAlgn="t"/>
                      <a:r>
                        <a:rPr lang="en-US" sz="1100" u="none" strike="noStrike" dirty="0">
                          <a:effectLst/>
                          <a:latin typeface="Aptos" panose="020B0004020202020204" pitchFamily="34" charset="0"/>
                        </a:rPr>
                        <a:t>Nominal Input Voltage</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8242115"/>
                  </a:ext>
                </a:extLst>
              </a:tr>
              <a:tr h="184150">
                <a:tc>
                  <a:txBody>
                    <a:bodyPr/>
                    <a:lstStyle/>
                    <a:p>
                      <a:pPr algn="l" fontAlgn="b"/>
                      <a:r>
                        <a:rPr lang="en-US" sz="1100" u="none" strike="noStrike" dirty="0">
                          <a:effectLst/>
                          <a:latin typeface="Aptos" panose="020B0004020202020204" pitchFamily="34" charset="0"/>
                        </a:rPr>
                        <a:t>Nominal Output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220VAC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7763999"/>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977340"/>
                  </a:ext>
                </a:extLst>
              </a:tr>
              <a:tr h="184150">
                <a:tc>
                  <a:txBody>
                    <a:bodyPr/>
                    <a:lstStyle/>
                    <a:p>
                      <a:pPr algn="l" fontAlgn="b"/>
                      <a:r>
                        <a:rPr lang="en-US" sz="1100" u="none" strike="noStrike" dirty="0">
                          <a:effectLst/>
                          <a:latin typeface="Aptos" panose="020B0004020202020204" pitchFamily="34" charset="0"/>
                        </a:rPr>
                        <a:t>Overvoltage Protector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3821857"/>
                  </a:ext>
                </a:extLst>
              </a:tr>
            </a:tbl>
          </a:graphicData>
        </a:graphic>
      </p:graphicFrame>
      <p:pic>
        <p:nvPicPr>
          <p:cNvPr id="20" name="Picture 19">
            <a:extLst>
              <a:ext uri="{FF2B5EF4-FFF2-40B4-BE49-F238E27FC236}">
                <a16:creationId xmlns:a16="http://schemas.microsoft.com/office/drawing/2014/main" id="{EFADE65B-8127-0B54-8991-E69FCD60AA16}"/>
              </a:ext>
            </a:extLst>
          </p:cNvPr>
          <p:cNvPicPr>
            <a:picLocks noChangeAspect="1"/>
          </p:cNvPicPr>
          <p:nvPr/>
        </p:nvPicPr>
        <p:blipFill rotWithShape="1">
          <a:blip r:embed="rId4">
            <a:extLst>
              <a:ext uri="{28A0092B-C50C-407E-A947-70E740481C1C}">
                <a14:useLocalDpi xmlns:a14="http://schemas.microsoft.com/office/drawing/2010/main" val="0"/>
              </a:ext>
            </a:extLst>
          </a:blip>
          <a:srcRect t="20064" b="28415"/>
          <a:stretch/>
        </p:blipFill>
        <p:spPr>
          <a:xfrm>
            <a:off x="9639141" y="1753215"/>
            <a:ext cx="1697387" cy="1897245"/>
          </a:xfrm>
          <a:prstGeom prst="rect">
            <a:avLst/>
          </a:prstGeom>
        </p:spPr>
      </p:pic>
      <p:sp>
        <p:nvSpPr>
          <p:cNvPr id="26" name="TextBox 25">
            <a:extLst>
              <a:ext uri="{FF2B5EF4-FFF2-40B4-BE49-F238E27FC236}">
                <a16:creationId xmlns:a16="http://schemas.microsoft.com/office/drawing/2014/main" id="{617DF03C-8707-E1CA-1A82-AB9DD0946C33}"/>
              </a:ext>
            </a:extLst>
          </p:cNvPr>
          <p:cNvSpPr txBox="1"/>
          <p:nvPr/>
        </p:nvSpPr>
        <p:spPr>
          <a:xfrm>
            <a:off x="9639141" y="3708301"/>
            <a:ext cx="2966879" cy="2123658"/>
          </a:xfrm>
          <a:prstGeom prst="rect">
            <a:avLst/>
          </a:prstGeom>
          <a:noFill/>
        </p:spPr>
        <p:txBody>
          <a:bodyPr wrap="square" rtlCol="0">
            <a:spAutoFit/>
          </a:bodyPr>
          <a:lstStyle/>
          <a:p>
            <a:r>
              <a:rPr lang="en-US" sz="1100" dirty="0">
                <a:latin typeface="Aptos" panose="020B0004020202020204" pitchFamily="34" charset="0"/>
              </a:rPr>
              <a:t>Customized dimension </a:t>
            </a:r>
          </a:p>
          <a:p>
            <a:r>
              <a:rPr lang="en-US" sz="1100" dirty="0">
                <a:latin typeface="Aptos" panose="020B0004020202020204" pitchFamily="34" charset="0"/>
              </a:rPr>
              <a:t>based on Panel dimension </a:t>
            </a:r>
          </a:p>
          <a:p>
            <a:r>
              <a:rPr lang="en-US" sz="1100" dirty="0">
                <a:latin typeface="Aptos" panose="020B0004020202020204" pitchFamily="34" charset="0"/>
              </a:rPr>
              <a:t>Voltage 12/48/110VDC</a:t>
            </a:r>
          </a:p>
          <a:p>
            <a:r>
              <a:rPr lang="en-US" sz="1100" dirty="0">
                <a:latin typeface="Aptos" panose="020B0004020202020204" pitchFamily="34" charset="0"/>
              </a:rPr>
              <a:t>Capacity </a:t>
            </a:r>
            <a:r>
              <a:rPr kumimoji="0" lang="en-US" altLang="en-US" sz="1100" b="0" i="0" u="none" strike="noStrike" cap="none" normalizeH="0" baseline="0" dirty="0">
                <a:ln>
                  <a:noFill/>
                </a:ln>
                <a:solidFill>
                  <a:srgbClr val="000000"/>
                </a:solidFill>
                <a:effectLst/>
                <a:latin typeface="Arial" panose="020B0604020202020204" pitchFamily="34" charset="0"/>
              </a:rPr>
              <a:t>5-30 VA </a:t>
            </a:r>
            <a:endParaRPr lang="en-US" sz="1100" dirty="0">
              <a:latin typeface="Aptos" panose="020B0004020202020204" pitchFamily="34" charset="0"/>
            </a:endParaRPr>
          </a:p>
          <a:p>
            <a:r>
              <a:rPr lang="en-US" sz="1100" dirty="0">
                <a:latin typeface="Aptos" panose="020B0004020202020204" pitchFamily="34" charset="0"/>
              </a:rPr>
              <a:t>BMS 60A, maximum charging 30A</a:t>
            </a:r>
          </a:p>
          <a:p>
            <a:r>
              <a:rPr lang="en-US" sz="1100" dirty="0">
                <a:latin typeface="Aptos" panose="020B0004020202020204" pitchFamily="34" charset="0"/>
              </a:rPr>
              <a:t>Maximum Load 60A</a:t>
            </a:r>
          </a:p>
          <a:p>
            <a:r>
              <a:rPr lang="en-US" sz="1100" dirty="0">
                <a:latin typeface="Aptos" panose="020B0004020202020204" pitchFamily="34" charset="0"/>
              </a:rPr>
              <a:t>Enclosure Fiberglass sheet + PVC</a:t>
            </a:r>
          </a:p>
          <a:p>
            <a:r>
              <a:rPr lang="en-US" sz="1100" dirty="0">
                <a:latin typeface="Aptos" panose="020B0004020202020204" pitchFamily="34" charset="0"/>
              </a:rPr>
              <a:t>XT60 connectors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Application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rial" panose="020B0604020202020204" pitchFamily="34" charset="0"/>
              </a:rPr>
              <a:t>DC power supply, </a:t>
            </a:r>
            <a:r>
              <a:rPr kumimoji="0" lang="en-US" altLang="en-US" sz="1100" b="0" i="0" u="none" strike="noStrike" cap="none" normalizeH="0" baseline="0" dirty="0">
                <a:ln>
                  <a:noFill/>
                </a:ln>
                <a:solidFill>
                  <a:srgbClr val="000000"/>
                </a:solidFill>
                <a:effectLst/>
                <a:latin typeface="Arial" panose="020B0604020202020204" pitchFamily="34" charset="0"/>
              </a:rPr>
              <a:t>Engine starting battery, electric bicycle/motorcycle/scooter,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power tools and Solar Lighting</a:t>
            </a:r>
            <a:endParaRPr lang="en-US" sz="1100" dirty="0">
              <a:latin typeface="Aptos" panose="020B0004020202020204" pitchFamily="34" charset="0"/>
            </a:endParaRPr>
          </a:p>
        </p:txBody>
      </p:sp>
      <p:sp>
        <p:nvSpPr>
          <p:cNvPr id="27" name="TextBox 26">
            <a:extLst>
              <a:ext uri="{FF2B5EF4-FFF2-40B4-BE49-F238E27FC236}">
                <a16:creationId xmlns:a16="http://schemas.microsoft.com/office/drawing/2014/main" id="{F2890CCD-1697-402A-156D-7F25F212D968}"/>
              </a:ext>
            </a:extLst>
          </p:cNvPr>
          <p:cNvSpPr txBox="1"/>
          <p:nvPr/>
        </p:nvSpPr>
        <p:spPr>
          <a:xfrm>
            <a:off x="9556496" y="1292813"/>
            <a:ext cx="2225802" cy="400110"/>
          </a:xfrm>
          <a:prstGeom prst="rect">
            <a:avLst/>
          </a:prstGeom>
          <a:noFill/>
        </p:spPr>
        <p:txBody>
          <a:bodyPr wrap="none" rtlCol="0">
            <a:spAutoFit/>
          </a:bodyPr>
          <a:lstStyle/>
          <a:p>
            <a:r>
              <a:rPr lang="en-US" sz="2000" b="1" dirty="0">
                <a:latin typeface="Aptos" panose="020B0004020202020204" pitchFamily="34" charset="0"/>
              </a:rPr>
              <a:t>LIFEPO4 BATTERY</a:t>
            </a:r>
          </a:p>
        </p:txBody>
      </p:sp>
      <p:sp>
        <p:nvSpPr>
          <p:cNvPr id="29" name="TextBox 28">
            <a:extLst>
              <a:ext uri="{FF2B5EF4-FFF2-40B4-BE49-F238E27FC236}">
                <a16:creationId xmlns:a16="http://schemas.microsoft.com/office/drawing/2014/main" id="{CA611C84-173A-A0DC-4DEC-B439C394C06B}"/>
              </a:ext>
            </a:extLst>
          </p:cNvPr>
          <p:cNvSpPr txBox="1"/>
          <p:nvPr/>
        </p:nvSpPr>
        <p:spPr>
          <a:xfrm>
            <a:off x="5149049" y="1326302"/>
            <a:ext cx="4521676" cy="646331"/>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ptos" panose="020B0004020202020204" pitchFamily="34" charset="0"/>
              </a:rPr>
              <a:t>RECTIFIERS, INVERTER</a:t>
            </a:r>
            <a:r>
              <a:rPr lang="en-US" altLang="en-US" b="1" dirty="0">
                <a:solidFill>
                  <a:srgbClr val="000000"/>
                </a:solidFill>
                <a:latin typeface="Aptos" panose="020B00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latin typeface="Aptos" panose="020B0004020202020204" pitchFamily="34" charset="0"/>
              </a:rPr>
              <a:t>BATTERY CHARGER</a:t>
            </a:r>
            <a:endParaRPr kumimoji="0" lang="en-US" altLang="en-US" sz="1800" b="0" i="0" u="none" strike="noStrike" cap="none" normalizeH="0" baseline="0" dirty="0">
              <a:ln>
                <a:noFill/>
              </a:ln>
              <a:solidFill>
                <a:srgbClr val="000000"/>
              </a:solidFill>
              <a:effectLst/>
              <a:latin typeface="Aptos" panose="020B0004020202020204" pitchFamily="34" charset="0"/>
            </a:endParaRPr>
          </a:p>
        </p:txBody>
      </p:sp>
      <p:sp>
        <p:nvSpPr>
          <p:cNvPr id="2" name="TextBox 1">
            <a:extLst>
              <a:ext uri="{FF2B5EF4-FFF2-40B4-BE49-F238E27FC236}">
                <a16:creationId xmlns:a16="http://schemas.microsoft.com/office/drawing/2014/main" id="{BC6F1C98-C545-F3F8-B22B-9C3B380A0AC5}"/>
              </a:ext>
            </a:extLst>
          </p:cNvPr>
          <p:cNvSpPr txBox="1"/>
          <p:nvPr/>
        </p:nvSpPr>
        <p:spPr>
          <a:xfrm>
            <a:off x="142092" y="872812"/>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0858A1-B699-4321-EB52-C4A8D6110F8B}"/>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A2DF10DE-5D46-4982-44FB-CBA4174D8F6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D99864EE-1877-D414-FBC8-6BAA48A20E4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8020A67C-E1F2-F978-CAA5-AAA13FD2136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B32C2502-D8A7-4A4A-D2E3-CD880BD960B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9E24900B-98B2-557D-08FF-FB44456FE30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990D5D39-0720-3659-4315-10FA766A3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86794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9" name="Text Box 10">
            <a:extLst>
              <a:ext uri="{FF2B5EF4-FFF2-40B4-BE49-F238E27FC236}">
                <a16:creationId xmlns:a16="http://schemas.microsoft.com/office/drawing/2014/main" id="{82D27DE5-9CC2-F1F5-247B-3C8CB98BB617}"/>
              </a:ext>
            </a:extLst>
          </p:cNvPr>
          <p:cNvSpPr txBox="1">
            <a:spLocks noChangeArrowheads="1"/>
          </p:cNvSpPr>
          <p:nvPr/>
        </p:nvSpPr>
        <p:spPr bwMode="auto">
          <a:xfrm>
            <a:off x="4059959" y="4981142"/>
            <a:ext cx="5979279" cy="361911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Aptos" panose="020B0004020202020204" pitchFamily="34" charset="0"/>
                <a:ea typeface="Calibri" panose="020F0502020204030204" pitchFamily="34" charset="0"/>
                <a:cs typeface="Calibri" panose="020F0502020204030204" pitchFamily="34" charset="0"/>
              </a:rPr>
              <a:t>Purifier</a:t>
            </a:r>
            <a:r>
              <a:rPr kumimoji="0" lang="en-US" altLang="en-US" sz="1200" b="1"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is mainly used to improve insulation oil by removing trace water, gas, particulate matters etc. to boost performance and life time of transformers, circuit breakers, mutual inductors and cable.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Capacity : 2000, 4000, 6000 liter/hour,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Process :  Double stage</a:t>
            </a:r>
            <a:r>
              <a:rPr kumimoji="0" lang="en-US" altLang="en-US" sz="1200" b="0" i="1"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heating to remove water from oil, gas (de-gas) and remove tiny particles (purify) eq. acetylene,  hydrogen, methane dan other particles. Trailer provided mobility.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ea typeface="Calibri" panose="020F0502020204030204" pitchFamily="34" charset="0"/>
                <a:cs typeface="Calibri" panose="020F0502020204030204" pitchFamily="34" charset="0"/>
              </a:rPr>
              <a:t>Key projects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PLN UPK Kapuas,  UP3 Ketapang and UP3B Kalbar , UPK Tambora NTB, </a:t>
            </a:r>
            <a:endParaRPr kumimoji="0" lang="en-US" altLang="en-US" sz="3200" b="0" i="0" u="none" strike="noStrike" cap="none" normalizeH="0" baseline="0" dirty="0">
              <a:ln>
                <a:noFill/>
              </a:ln>
              <a:solidFill>
                <a:schemeClr val="tx1"/>
              </a:solidFill>
              <a:effectLst/>
              <a:latin typeface="Aptos" panose="020B0004020202020204" pitchFamily="34" charset="0"/>
              <a:ea typeface="Calibri" panose="020F0502020204030204" pitchFamily="34" charset="0"/>
              <a:cs typeface="Calibri" panose="020F0502020204030204" pitchFamily="34" charset="0"/>
            </a:endParaRPr>
          </a:p>
        </p:txBody>
      </p:sp>
      <p:pic>
        <p:nvPicPr>
          <p:cNvPr id="7179" name="Picture 11" descr="Lubricant Oil Testing Services at Rs 99/piece | tel testing services, ऑइल  टेस्टिंग सर्विस, ऑयल टेस्टिंग सर्विस, तेल परीक्षण सेवाएं | oil testing  services - J K Analytical Laboratory &amp; Research Centre ...">
            <a:extLst>
              <a:ext uri="{FF2B5EF4-FFF2-40B4-BE49-F238E27FC236}">
                <a16:creationId xmlns:a16="http://schemas.microsoft.com/office/drawing/2014/main" id="{51FEECA4-93D9-2547-BA74-161FD102CE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9" r="423"/>
          <a:stretch/>
        </p:blipFill>
        <p:spPr bwMode="auto">
          <a:xfrm>
            <a:off x="7912981" y="1444482"/>
            <a:ext cx="2126257" cy="14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7180" name="Picture 12">
            <a:extLst>
              <a:ext uri="{FF2B5EF4-FFF2-40B4-BE49-F238E27FC236}">
                <a16:creationId xmlns:a16="http://schemas.microsoft.com/office/drawing/2014/main" id="{E9BE2390-AC26-8460-A4CA-58E9B937A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003" b="2425"/>
          <a:stretch>
            <a:fillRect/>
          </a:stretch>
        </p:blipFill>
        <p:spPr bwMode="auto">
          <a:xfrm>
            <a:off x="3960803" y="1380820"/>
            <a:ext cx="3712276" cy="348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29">
            <a:extLst>
              <a:ext uri="{FF2B5EF4-FFF2-40B4-BE49-F238E27FC236}">
                <a16:creationId xmlns:a16="http://schemas.microsoft.com/office/drawing/2014/main" id="{9E71AE8F-6524-212C-E946-FA087A79DD63}"/>
              </a:ext>
            </a:extLst>
          </p:cNvPr>
          <p:cNvSpPr txBox="1">
            <a:spLocks noChangeArrowheads="1"/>
          </p:cNvSpPr>
          <p:nvPr/>
        </p:nvSpPr>
        <p:spPr bwMode="auto">
          <a:xfrm>
            <a:off x="4198432" y="978297"/>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latin typeface="Aptos" panose="020B0004020202020204" pitchFamily="34" charset="0"/>
                <a:ea typeface="Calibri" panose="020F0502020204030204" pitchFamily="34" charset="0"/>
                <a:cs typeface="Calibri" panose="020F0502020204030204" pitchFamily="34" charset="0"/>
              </a:rPr>
              <a:t>TRANSFORMER OIL PURIFIER</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8371DE0-0C2C-B5B3-9C55-061E86FCFA6A}"/>
              </a:ext>
            </a:extLst>
          </p:cNvPr>
          <p:cNvSpPr txBox="1"/>
          <p:nvPr/>
        </p:nvSpPr>
        <p:spPr>
          <a:xfrm>
            <a:off x="370514" y="678052"/>
            <a:ext cx="3033514" cy="6155531"/>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33413B3-3608-4417-C2B5-F541B86C77B3}"/>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97C3D245-157E-EAE7-7B04-06CBB26D83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E4E04239-B2A6-4289-8862-D22A4F8433B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69417677-3DEB-4F6B-9BBD-6ED66AA8F42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764D059-3ABD-59F1-0F21-3FAAABF19E6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63C8E87B-F04E-0634-91AC-7C2886EAE3E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4D8B51EC-68D8-0CA4-537D-F159004750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2050" name="Picture 2">
            <a:extLst>
              <a:ext uri="{FF2B5EF4-FFF2-40B4-BE49-F238E27FC236}">
                <a16:creationId xmlns:a16="http://schemas.microsoft.com/office/drawing/2014/main" id="{17CE89E2-DC45-58B1-8EFC-B5C080F3A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980" y="3224140"/>
            <a:ext cx="1858153" cy="1639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Box 12">
            <a:extLst>
              <a:ext uri="{FF2B5EF4-FFF2-40B4-BE49-F238E27FC236}">
                <a16:creationId xmlns:a16="http://schemas.microsoft.com/office/drawing/2014/main" id="{B763FB83-4505-92D7-D668-977EDCA9017A}"/>
              </a:ext>
            </a:extLst>
          </p:cNvPr>
          <p:cNvSpPr txBox="1"/>
          <p:nvPr/>
        </p:nvSpPr>
        <p:spPr>
          <a:xfrm>
            <a:off x="9957244" y="3226816"/>
            <a:ext cx="2873449" cy="1754326"/>
          </a:xfrm>
          <a:prstGeom prst="rect">
            <a:avLst/>
          </a:prstGeom>
          <a:noFill/>
        </p:spPr>
        <p:txBody>
          <a:bodyPr wrap="square">
            <a:spAutoFit/>
          </a:bodyPr>
          <a:lstStyle/>
          <a:p>
            <a:pPr marL="0" marR="0" indent="0" algn="l"/>
            <a:r>
              <a:rPr lang="en-US" sz="1200" b="1" kern="1400" dirty="0">
                <a:ln>
                  <a:noFill/>
                </a:ln>
                <a:solidFill>
                  <a:srgbClr val="000000"/>
                </a:solidFill>
                <a:effectLst/>
                <a:latin typeface="Aptos" panose="020B0004020202020204" pitchFamily="34" charset="0"/>
              </a:rPr>
              <a:t>PORTABLE OIL TEST SET</a:t>
            </a:r>
            <a:endParaRPr lang="en-US" sz="1200" kern="1400" dirty="0">
              <a:ln>
                <a:noFill/>
              </a:ln>
              <a:solidFill>
                <a:srgbClr val="000000"/>
              </a:solidFill>
              <a:effectLst/>
              <a:latin typeface="Aptos" panose="020B0004020202020204" pitchFamily="34" charset="0"/>
            </a:endParaRPr>
          </a:p>
          <a:p>
            <a:pPr marL="0" marR="0" indent="0" algn="l"/>
            <a:r>
              <a:rPr lang="en-US" sz="1200" b="1" kern="1400" dirty="0">
                <a:ln>
                  <a:noFill/>
                </a:ln>
                <a:solidFill>
                  <a:srgbClr val="000000"/>
                </a:solidFill>
                <a:effectLst/>
                <a:latin typeface="Aptos" panose="020B0004020202020204" pitchFamily="34" charset="0"/>
              </a:rPr>
              <a:t>OTS80PB </a:t>
            </a:r>
            <a:endParaRPr lang="en-US" sz="1200" kern="1400" dirty="0">
              <a:ln>
                <a:noFill/>
              </a:ln>
              <a:solidFill>
                <a:srgbClr val="000000"/>
              </a:solidFill>
              <a:effectLst/>
              <a:latin typeface="Aptos" panose="020B0004020202020204" pitchFamily="34" charset="0"/>
            </a:endParaRPr>
          </a:p>
          <a:p>
            <a:pPr marL="0" marR="0" indent="0" algn="l"/>
            <a:r>
              <a:rPr lang="en-US" sz="1200" kern="1400" dirty="0">
                <a:ln>
                  <a:noFill/>
                </a:ln>
                <a:solidFill>
                  <a:srgbClr val="000000"/>
                </a:solidFill>
                <a:effectLst/>
                <a:latin typeface="Aptos" panose="020B0004020202020204" pitchFamily="34" charset="0"/>
              </a:rPr>
              <a:t>Test voltages  60 kV / 80 kV</a:t>
            </a:r>
          </a:p>
          <a:p>
            <a:pPr marL="0" marR="0" indent="0" algn="just"/>
            <a:r>
              <a:rPr lang="en-US" sz="1200" kern="1400" dirty="0">
                <a:ln>
                  <a:noFill/>
                </a:ln>
                <a:solidFill>
                  <a:srgbClr val="000000"/>
                </a:solidFill>
                <a:effectLst/>
                <a:latin typeface="Aptos" panose="020B0004020202020204" pitchFamily="34" charset="0"/>
              </a:rPr>
              <a:t>Lock in precision oil vessel</a:t>
            </a:r>
          </a:p>
          <a:p>
            <a:pPr marL="0" marR="0" indent="0" algn="just"/>
            <a:r>
              <a:rPr lang="en-US" sz="1200" kern="1400" dirty="0">
                <a:ln>
                  <a:noFill/>
                </a:ln>
                <a:solidFill>
                  <a:srgbClr val="000000"/>
                </a:solidFill>
                <a:effectLst/>
                <a:latin typeface="Aptos" panose="020B0004020202020204" pitchFamily="34" charset="0"/>
              </a:rPr>
              <a:t>lockable gap setting</a:t>
            </a:r>
          </a:p>
          <a:p>
            <a:pPr marL="0" marR="0" indent="0" algn="just"/>
            <a:r>
              <a:rPr lang="en-US" sz="1200" kern="1400" dirty="0">
                <a:ln>
                  <a:noFill/>
                </a:ln>
                <a:solidFill>
                  <a:srgbClr val="000000"/>
                </a:solidFill>
                <a:effectLst/>
                <a:latin typeface="Aptos" panose="020B0004020202020204" pitchFamily="34" charset="0"/>
              </a:rPr>
              <a:t>Flat electrode gap gauges </a:t>
            </a:r>
          </a:p>
          <a:p>
            <a:pPr marL="0" marR="0" indent="0" algn="just"/>
            <a:r>
              <a:rPr lang="en-US" sz="1200" kern="1400" dirty="0">
                <a:ln>
                  <a:noFill/>
                </a:ln>
                <a:solidFill>
                  <a:srgbClr val="000000"/>
                </a:solidFill>
                <a:effectLst/>
                <a:latin typeface="Aptos" panose="020B0004020202020204" pitchFamily="34" charset="0"/>
              </a:rPr>
              <a:t>Oil Temperature Measurement </a:t>
            </a:r>
          </a:p>
          <a:p>
            <a:pPr marL="0" marR="0" indent="0" algn="just"/>
            <a:r>
              <a:rPr lang="en-US" sz="1200" kern="1400" dirty="0">
                <a:ln>
                  <a:noFill/>
                </a:ln>
                <a:solidFill>
                  <a:srgbClr val="000000"/>
                </a:solidFill>
                <a:effectLst/>
                <a:latin typeface="Aptos" panose="020B0004020202020204" pitchFamily="34" charset="0"/>
              </a:rPr>
              <a:t>Easy to clean</a:t>
            </a:r>
          </a:p>
          <a:p>
            <a:pPr marL="0" marR="0" indent="0" algn="l"/>
            <a:r>
              <a:rPr lang="en-US" sz="1200" kern="1400" dirty="0">
                <a:ln>
                  <a:noFill/>
                </a:ln>
                <a:solidFill>
                  <a:srgbClr val="000000"/>
                </a:solidFill>
                <a:effectLst/>
                <a:latin typeface="Aptos" panose="020B0004020202020204" pitchFamily="34" charset="0"/>
              </a:rPr>
              <a:t> </a:t>
            </a:r>
          </a:p>
        </p:txBody>
      </p:sp>
    </p:spTree>
    <p:extLst>
      <p:ext uri="{BB962C8B-B14F-4D97-AF65-F5344CB8AC3E}">
        <p14:creationId xmlns:p14="http://schemas.microsoft.com/office/powerpoint/2010/main" val="23089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Acrel Co., Ltd.">
            <a:extLst>
              <a:ext uri="{FF2B5EF4-FFF2-40B4-BE49-F238E27FC236}">
                <a16:creationId xmlns:a16="http://schemas.microsoft.com/office/drawing/2014/main" id="{99A6F1F6-5107-DA47-D468-2A3295781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5555" y="1120902"/>
            <a:ext cx="1425077" cy="30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3077" name="Picture 5">
            <a:extLst>
              <a:ext uri="{FF2B5EF4-FFF2-40B4-BE49-F238E27FC236}">
                <a16:creationId xmlns:a16="http://schemas.microsoft.com/office/drawing/2014/main" id="{3163EF8A-60A8-10E6-2A82-6900BDF08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146" t="27940" r="26910" b="23381"/>
          <a:stretch>
            <a:fillRect/>
          </a:stretch>
        </p:blipFill>
        <p:spPr bwMode="auto">
          <a:xfrm>
            <a:off x="9297353" y="3159629"/>
            <a:ext cx="991660" cy="1007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78" name="Picture 6">
            <a:extLst>
              <a:ext uri="{FF2B5EF4-FFF2-40B4-BE49-F238E27FC236}">
                <a16:creationId xmlns:a16="http://schemas.microsoft.com/office/drawing/2014/main" id="{6A5606A3-BD5A-C599-5226-4FA049087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339" y="5205377"/>
            <a:ext cx="1028523" cy="1028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7">
            <a:extLst>
              <a:ext uri="{FF2B5EF4-FFF2-40B4-BE49-F238E27FC236}">
                <a16:creationId xmlns:a16="http://schemas.microsoft.com/office/drawing/2014/main" id="{3DB7A711-0CFF-A650-C119-6AF6F3DADF64}"/>
              </a:ext>
            </a:extLst>
          </p:cNvPr>
          <p:cNvSpPr txBox="1">
            <a:spLocks noChangeArrowheads="1"/>
          </p:cNvSpPr>
          <p:nvPr/>
        </p:nvSpPr>
        <p:spPr bwMode="auto">
          <a:xfrm>
            <a:off x="9898913" y="6337246"/>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AWT100 4G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Gateway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0" name="Picture 8">
            <a:extLst>
              <a:ext uri="{FF2B5EF4-FFF2-40B4-BE49-F238E27FC236}">
                <a16:creationId xmlns:a16="http://schemas.microsoft.com/office/drawing/2014/main" id="{6F78CD88-2914-A7C6-BBDB-7E727A089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1855" y="1634689"/>
            <a:ext cx="1604193" cy="1238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FEC90A2C-686B-73A8-DA2F-5134506DCE27}"/>
              </a:ext>
            </a:extLst>
          </p:cNvPr>
          <p:cNvSpPr txBox="1">
            <a:spLocks noChangeArrowheads="1"/>
          </p:cNvSpPr>
          <p:nvPr/>
        </p:nvSpPr>
        <p:spPr bwMode="auto">
          <a:xfrm>
            <a:off x="10512109" y="2869078"/>
            <a:ext cx="1028523" cy="604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ADW300 3ph meter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w/ Built-in 4G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8" name="Text Box 10">
            <a:extLst>
              <a:ext uri="{FF2B5EF4-FFF2-40B4-BE49-F238E27FC236}">
                <a16:creationId xmlns:a16="http://schemas.microsoft.com/office/drawing/2014/main" id="{8E55E22D-5F1F-B4BA-911E-8BD80B50D7E3}"/>
              </a:ext>
            </a:extLst>
          </p:cNvPr>
          <p:cNvSpPr txBox="1">
            <a:spLocks noChangeArrowheads="1"/>
          </p:cNvSpPr>
          <p:nvPr/>
        </p:nvSpPr>
        <p:spPr bwMode="auto">
          <a:xfrm>
            <a:off x="9328656" y="4185519"/>
            <a:ext cx="1037044" cy="471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ADL400 Cl. 1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meter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4" name="Picture 12">
            <a:extLst>
              <a:ext uri="{FF2B5EF4-FFF2-40B4-BE49-F238E27FC236}">
                <a16:creationId xmlns:a16="http://schemas.microsoft.com/office/drawing/2014/main" id="{370B34C1-A782-D305-DCAD-6CF59C47A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1009" y="1653519"/>
            <a:ext cx="2567904" cy="1182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85" name="Picture 13">
            <a:extLst>
              <a:ext uri="{FF2B5EF4-FFF2-40B4-BE49-F238E27FC236}">
                <a16:creationId xmlns:a16="http://schemas.microsoft.com/office/drawing/2014/main" id="{226DB762-383A-0F06-5C9F-2A6C6961A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9987" b="20593"/>
          <a:stretch>
            <a:fillRect/>
          </a:stretch>
        </p:blipFill>
        <p:spPr bwMode="auto">
          <a:xfrm>
            <a:off x="7158996" y="2953640"/>
            <a:ext cx="2082496" cy="1237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 name="Text Box 14">
            <a:extLst>
              <a:ext uri="{FF2B5EF4-FFF2-40B4-BE49-F238E27FC236}">
                <a16:creationId xmlns:a16="http://schemas.microsoft.com/office/drawing/2014/main" id="{8FE00EAD-409B-A005-DB9E-ABA976ED6092}"/>
              </a:ext>
            </a:extLst>
          </p:cNvPr>
          <p:cNvSpPr txBox="1">
            <a:spLocks noChangeArrowheads="1"/>
          </p:cNvSpPr>
          <p:nvPr/>
        </p:nvSpPr>
        <p:spPr bwMode="auto">
          <a:xfrm>
            <a:off x="7060382" y="4233769"/>
            <a:ext cx="2004403" cy="676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ADW201 4 Channel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Cl. 1 meters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1" name="Text Box 15">
            <a:extLst>
              <a:ext uri="{FF2B5EF4-FFF2-40B4-BE49-F238E27FC236}">
                <a16:creationId xmlns:a16="http://schemas.microsoft.com/office/drawing/2014/main" id="{4AC54686-001A-021C-62AB-34B3885501DA}"/>
              </a:ext>
            </a:extLst>
          </p:cNvPr>
          <p:cNvSpPr txBox="1">
            <a:spLocks noChangeArrowheads="1"/>
          </p:cNvSpPr>
          <p:nvPr/>
        </p:nvSpPr>
        <p:spPr bwMode="auto">
          <a:xfrm>
            <a:off x="7311959" y="1402436"/>
            <a:ext cx="180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ptos" panose="020B0004020202020204" pitchFamily="34" charset="0"/>
              </a:rPr>
              <a:t>INSTALATION PHOTO</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pic>
        <p:nvPicPr>
          <p:cNvPr id="3088" name="Picture 16">
            <a:extLst>
              <a:ext uri="{FF2B5EF4-FFF2-40B4-BE49-F238E27FC236}">
                <a16:creationId xmlns:a16="http://schemas.microsoft.com/office/drawing/2014/main" id="{DCBAB938-91AD-532C-F78F-1C8BE1EC7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69" b="21817"/>
          <a:stretch/>
        </p:blipFill>
        <p:spPr bwMode="auto">
          <a:xfrm>
            <a:off x="7311959" y="5170915"/>
            <a:ext cx="2434562" cy="1097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14" name="Group 13">
            <a:extLst>
              <a:ext uri="{FF2B5EF4-FFF2-40B4-BE49-F238E27FC236}">
                <a16:creationId xmlns:a16="http://schemas.microsoft.com/office/drawing/2014/main" id="{C3475A25-D831-E503-2678-49653DAFBA04}"/>
              </a:ext>
            </a:extLst>
          </p:cNvPr>
          <p:cNvGrpSpPr/>
          <p:nvPr/>
        </p:nvGrpSpPr>
        <p:grpSpPr>
          <a:xfrm>
            <a:off x="3399738" y="1447045"/>
            <a:ext cx="3550132" cy="3971350"/>
            <a:chOff x="2732723" y="2156905"/>
            <a:chExt cx="2921000" cy="3170237"/>
          </a:xfrm>
        </p:grpSpPr>
        <p:sp>
          <p:nvSpPr>
            <p:cNvPr id="9" name="AutoShape 11">
              <a:extLst>
                <a:ext uri="{FF2B5EF4-FFF2-40B4-BE49-F238E27FC236}">
                  <a16:creationId xmlns:a16="http://schemas.microsoft.com/office/drawing/2014/main" id="{CA430FC2-FE93-A5CF-6636-D28BDC34A361}"/>
                </a:ext>
              </a:extLst>
            </p:cNvPr>
            <p:cNvSpPr>
              <a:spLocks noChangeArrowheads="1"/>
            </p:cNvSpPr>
            <p:nvPr/>
          </p:nvSpPr>
          <p:spPr bwMode="auto">
            <a:xfrm>
              <a:off x="2732723" y="2156905"/>
              <a:ext cx="2921000" cy="3170237"/>
            </a:xfrm>
            <a:prstGeom prst="roundRect">
              <a:avLst>
                <a:gd name="adj" fmla="val 597"/>
              </a:avLst>
            </a:prstGeom>
            <a:noFill/>
            <a:ln w="19050" algn="ctr">
              <a:solidFill>
                <a:srgbClr val="99C2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3089" name="Picture 17">
              <a:extLst>
                <a:ext uri="{FF2B5EF4-FFF2-40B4-BE49-F238E27FC236}">
                  <a16:creationId xmlns:a16="http://schemas.microsoft.com/office/drawing/2014/main" id="{213801D6-3E71-4000-263B-169E01E177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5585" y="2233105"/>
              <a:ext cx="2801938" cy="303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sp>
        <p:nvSpPr>
          <p:cNvPr id="13" name="TextBox 12">
            <a:extLst>
              <a:ext uri="{FF2B5EF4-FFF2-40B4-BE49-F238E27FC236}">
                <a16:creationId xmlns:a16="http://schemas.microsoft.com/office/drawing/2014/main" id="{09A4B770-3624-7F6D-7976-2847585AA2AC}"/>
              </a:ext>
            </a:extLst>
          </p:cNvPr>
          <p:cNvSpPr txBox="1"/>
          <p:nvPr/>
        </p:nvSpPr>
        <p:spPr>
          <a:xfrm>
            <a:off x="3367895" y="909513"/>
            <a:ext cx="4473789" cy="369332"/>
          </a:xfrm>
          <a:prstGeom prst="rect">
            <a:avLst/>
          </a:prstGeom>
          <a:noFill/>
        </p:spPr>
        <p:txBody>
          <a:bodyPr wrap="none" rtlCol="0">
            <a:spAutoFit/>
          </a:bodyPr>
          <a:lstStyle/>
          <a:p>
            <a:r>
              <a:rPr lang="en-US" b="1" dirty="0">
                <a:latin typeface="Aptos" panose="020B0004020202020204" pitchFamily="34" charset="0"/>
              </a:rPr>
              <a:t>DISTRIBUTION TRANSFORMER MONITORING</a:t>
            </a:r>
            <a:endParaRPr kumimoji="0" lang="en-US" altLang="en-US" sz="4400" b="0" i="0" u="none" strike="noStrike" cap="none" normalizeH="0" baseline="0" dirty="0">
              <a:ln>
                <a:noFill/>
              </a:ln>
              <a:solidFill>
                <a:schemeClr val="tx1"/>
              </a:solidFill>
              <a:effectLst/>
              <a:latin typeface="Aptos" panose="020B0004020202020204" pitchFamily="34" charset="0"/>
            </a:endParaRPr>
          </a:p>
        </p:txBody>
      </p:sp>
      <p:sp>
        <p:nvSpPr>
          <p:cNvPr id="15" name="Text Box 7">
            <a:extLst>
              <a:ext uri="{FF2B5EF4-FFF2-40B4-BE49-F238E27FC236}">
                <a16:creationId xmlns:a16="http://schemas.microsoft.com/office/drawing/2014/main" id="{562EA0C5-BD82-35CC-48A1-298BA5B07CEF}"/>
              </a:ext>
            </a:extLst>
          </p:cNvPr>
          <p:cNvSpPr txBox="1">
            <a:spLocks noChangeArrowheads="1"/>
          </p:cNvSpPr>
          <p:nvPr/>
        </p:nvSpPr>
        <p:spPr bwMode="auto">
          <a:xfrm>
            <a:off x="7744132" y="6231715"/>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Aptos" panose="020B0004020202020204" pitchFamily="34" charset="0"/>
              </a:rPr>
              <a:t>IoT Energy Management System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30" name="TextBox 29">
            <a:extLst>
              <a:ext uri="{FF2B5EF4-FFF2-40B4-BE49-F238E27FC236}">
                <a16:creationId xmlns:a16="http://schemas.microsoft.com/office/drawing/2014/main" id="{8FD26175-D936-76F0-74BC-1E17B2EE0B0F}"/>
              </a:ext>
            </a:extLst>
          </p:cNvPr>
          <p:cNvSpPr txBox="1"/>
          <p:nvPr/>
        </p:nvSpPr>
        <p:spPr>
          <a:xfrm>
            <a:off x="3305521" y="5466274"/>
            <a:ext cx="3754862" cy="1446550"/>
          </a:xfrm>
          <a:prstGeom prst="rect">
            <a:avLst/>
          </a:prstGeom>
          <a:noFill/>
        </p:spPr>
        <p:txBody>
          <a:bodyPr wrap="square" rtlCol="0">
            <a:spAutoFit/>
          </a:bodyPr>
          <a:lstStyle/>
          <a:p>
            <a:r>
              <a:rPr lang="en-US" sz="1100" dirty="0">
                <a:latin typeface="Aptos" panose="020B0004020202020204" pitchFamily="34" charset="0"/>
              </a:rPr>
              <a:t>Meters measure Energy on Distribution transformer incoming and LVSB feeders </a:t>
            </a:r>
          </a:p>
          <a:p>
            <a:r>
              <a:rPr lang="en-US" sz="1100" dirty="0">
                <a:latin typeface="Aptos" panose="020B0004020202020204" pitchFamily="34" charset="0"/>
              </a:rPr>
              <a:t>Energy and electrical parameters are monitored online via Cellular gateway to IoT Energy Management system</a:t>
            </a:r>
          </a:p>
          <a:p>
            <a:r>
              <a:rPr lang="en-US" sz="1100" dirty="0">
                <a:latin typeface="Aptos" panose="020B0004020202020204" pitchFamily="34" charset="0"/>
              </a:rPr>
              <a:t>Billing and Energy-Losses reports generated can be accessed by clients through internet connection everywhere </a:t>
            </a:r>
          </a:p>
          <a:p>
            <a:endParaRPr lang="en-US" sz="1100" dirty="0">
              <a:latin typeface="Aptos" panose="020B0004020202020204" pitchFamily="34" charset="0"/>
            </a:endParaRPr>
          </a:p>
        </p:txBody>
      </p:sp>
      <p:sp>
        <p:nvSpPr>
          <p:cNvPr id="2" name="TextBox 1">
            <a:extLst>
              <a:ext uri="{FF2B5EF4-FFF2-40B4-BE49-F238E27FC236}">
                <a16:creationId xmlns:a16="http://schemas.microsoft.com/office/drawing/2014/main" id="{7779533C-5E99-2B32-2853-97BE4E22C597}"/>
              </a:ext>
            </a:extLst>
          </p:cNvPr>
          <p:cNvSpPr txBox="1"/>
          <p:nvPr/>
        </p:nvSpPr>
        <p:spPr>
          <a:xfrm>
            <a:off x="90963" y="849304"/>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1173C523-D80A-8468-00A4-EB805958CB5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0B8657F-1FDA-84CD-01D2-1ACE25E6857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6A300DBC-B7B9-3D54-CF8E-E1473938F1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C91C7F9-88AF-E9FD-F6B2-D28C37F2F96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5DDEE0CA-E610-D33C-2FF1-DC8A05E7095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D612088B-9DF7-5FDC-B2EC-D151EAFAE7F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345859BF-016B-9C46-40EE-8BAA5A0D8CA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9285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48A3-4D99-D23D-E94C-89C0F7A06349}"/>
              </a:ext>
            </a:extLst>
          </p:cNvPr>
          <p:cNvSpPr>
            <a:spLocks noGrp="1"/>
          </p:cNvSpPr>
          <p:nvPr>
            <p:ph type="title"/>
          </p:nvPr>
        </p:nvSpPr>
        <p:spPr>
          <a:xfrm>
            <a:off x="3280313" y="944443"/>
            <a:ext cx="8911687" cy="712132"/>
          </a:xfrm>
        </p:spPr>
        <p:txBody>
          <a:bodyPr>
            <a:normAutofit/>
          </a:bodyPr>
          <a:lstStyle/>
          <a:p>
            <a:r>
              <a:rPr lang="en-US" sz="1800" b="1" dirty="0">
                <a:latin typeface="Aptos" panose="020B0004020202020204" pitchFamily="34" charset="0"/>
              </a:rPr>
              <a:t>TEMPERATURE MONITORING/ EARLY WARNING SYSTEM</a:t>
            </a:r>
          </a:p>
        </p:txBody>
      </p:sp>
      <p:pic>
        <p:nvPicPr>
          <p:cNvPr id="2052" name="Picture 4">
            <a:extLst>
              <a:ext uri="{FF2B5EF4-FFF2-40B4-BE49-F238E27FC236}">
                <a16:creationId xmlns:a16="http://schemas.microsoft.com/office/drawing/2014/main" id="{4F36495C-E0A6-DF7C-312E-DC99398D4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824" y="2926813"/>
            <a:ext cx="1638667" cy="163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3" name="Picture 5">
            <a:extLst>
              <a:ext uri="{FF2B5EF4-FFF2-40B4-BE49-F238E27FC236}">
                <a16:creationId xmlns:a16="http://schemas.microsoft.com/office/drawing/2014/main" id="{090BB28F-A321-B099-585F-E16100097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857" y="1448125"/>
            <a:ext cx="5286226" cy="2957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4" name="Picture 6">
            <a:extLst>
              <a:ext uri="{FF2B5EF4-FFF2-40B4-BE49-F238E27FC236}">
                <a16:creationId xmlns:a16="http://schemas.microsoft.com/office/drawing/2014/main" id="{032FB767-0996-6B00-A3DD-A97A3E717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489" y="4628627"/>
            <a:ext cx="1561336" cy="1561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5" name="Picture 7">
            <a:extLst>
              <a:ext uri="{FF2B5EF4-FFF2-40B4-BE49-F238E27FC236}">
                <a16:creationId xmlns:a16="http://schemas.microsoft.com/office/drawing/2014/main" id="{F91A40A4-9996-C16C-807C-E48D89B8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57" r="42526" b="24434"/>
          <a:stretch/>
        </p:blipFill>
        <p:spPr bwMode="auto">
          <a:xfrm>
            <a:off x="8555236" y="1486930"/>
            <a:ext cx="1859255" cy="1372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8">
            <a:extLst>
              <a:ext uri="{FF2B5EF4-FFF2-40B4-BE49-F238E27FC236}">
                <a16:creationId xmlns:a16="http://schemas.microsoft.com/office/drawing/2014/main" id="{9B9FF409-904E-A715-9FA1-AA5B6172AA1E}"/>
              </a:ext>
            </a:extLst>
          </p:cNvPr>
          <p:cNvSpPr txBox="1">
            <a:spLocks noChangeArrowheads="1"/>
          </p:cNvSpPr>
          <p:nvPr/>
        </p:nvSpPr>
        <p:spPr bwMode="auto">
          <a:xfrm>
            <a:off x="10466832" y="3429000"/>
            <a:ext cx="9144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CT Induction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(No Battery)</a:t>
            </a:r>
            <a:endParaRPr kumimoji="0" lang="en-US" altLang="en-US" sz="3200" b="0" i="0" u="none" strike="noStrike" cap="none" normalizeH="0" baseline="0" dirty="0">
              <a:ln>
                <a:noFill/>
              </a:ln>
              <a:effectLst/>
              <a:latin typeface="Aptos" panose="020B0004020202020204" pitchFamily="34" charset="0"/>
            </a:endParaRPr>
          </a:p>
        </p:txBody>
      </p:sp>
      <p:sp>
        <p:nvSpPr>
          <p:cNvPr id="7" name="Text Box 9">
            <a:extLst>
              <a:ext uri="{FF2B5EF4-FFF2-40B4-BE49-F238E27FC236}">
                <a16:creationId xmlns:a16="http://schemas.microsoft.com/office/drawing/2014/main" id="{F3386D98-A586-9009-FA7A-8B78FC4B496F}"/>
              </a:ext>
            </a:extLst>
          </p:cNvPr>
          <p:cNvSpPr txBox="1">
            <a:spLocks noChangeArrowheads="1"/>
          </p:cNvSpPr>
          <p:nvPr/>
        </p:nvSpPr>
        <p:spPr bwMode="auto">
          <a:xfrm>
            <a:off x="10490528" y="5155046"/>
            <a:ext cx="124749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Room Temperature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&amp; Humidity</a:t>
            </a:r>
            <a:endParaRPr kumimoji="0" lang="en-US" altLang="en-US" sz="2800" b="0" i="0" u="none" strike="noStrike" cap="none" normalizeH="0" baseline="0" dirty="0">
              <a:ln>
                <a:noFill/>
              </a:ln>
              <a:effectLst/>
              <a:latin typeface="Aptos" panose="020B0004020202020204" pitchFamily="34" charset="0"/>
            </a:endParaRPr>
          </a:p>
        </p:txBody>
      </p:sp>
      <p:pic>
        <p:nvPicPr>
          <p:cNvPr id="2058" name="Picture 10">
            <a:extLst>
              <a:ext uri="{FF2B5EF4-FFF2-40B4-BE49-F238E27FC236}">
                <a16:creationId xmlns:a16="http://schemas.microsoft.com/office/drawing/2014/main" id="{C2D36996-D202-EF9F-1908-BC5A6CCBB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1431" y="930027"/>
            <a:ext cx="12239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9" name="Text Box 8">
            <a:extLst>
              <a:ext uri="{FF2B5EF4-FFF2-40B4-BE49-F238E27FC236}">
                <a16:creationId xmlns:a16="http://schemas.microsoft.com/office/drawing/2014/main" id="{B40B63BB-EBB2-DE72-9217-331EACC7EC41}"/>
              </a:ext>
            </a:extLst>
          </p:cNvPr>
          <p:cNvSpPr txBox="1">
            <a:spLocks noChangeArrowheads="1"/>
          </p:cNvSpPr>
          <p:nvPr/>
        </p:nvSpPr>
        <p:spPr bwMode="auto">
          <a:xfrm>
            <a:off x="10286463" y="1962595"/>
            <a:ext cx="1755661"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50" b="1" dirty="0">
                <a:latin typeface="Aptos" panose="020B0004020202020204" pitchFamily="34" charset="0"/>
              </a:rPr>
              <a:t>Magnetic and Strapped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Battery power</a:t>
            </a:r>
            <a:endParaRPr kumimoji="0" lang="en-US" altLang="en-US" sz="3200" b="0" i="0" u="none" strike="noStrike" cap="none" normalizeH="0" baseline="0" dirty="0">
              <a:ln>
                <a:noFill/>
              </a:ln>
              <a:effectLst/>
              <a:latin typeface="Aptos" panose="020B0004020202020204" pitchFamily="34" charset="0"/>
            </a:endParaRPr>
          </a:p>
        </p:txBody>
      </p:sp>
      <p:sp>
        <p:nvSpPr>
          <p:cNvPr id="10" name="TextBox 9">
            <a:extLst>
              <a:ext uri="{FF2B5EF4-FFF2-40B4-BE49-F238E27FC236}">
                <a16:creationId xmlns:a16="http://schemas.microsoft.com/office/drawing/2014/main" id="{EB3D9E3B-ED72-9D2B-C1AA-23B7143D0D8B}"/>
              </a:ext>
            </a:extLst>
          </p:cNvPr>
          <p:cNvSpPr txBox="1"/>
          <p:nvPr/>
        </p:nvSpPr>
        <p:spPr>
          <a:xfrm>
            <a:off x="3354594" y="4528930"/>
            <a:ext cx="5459895" cy="1600438"/>
          </a:xfrm>
          <a:prstGeom prst="rect">
            <a:avLst/>
          </a:prstGeom>
          <a:noFill/>
        </p:spPr>
        <p:txBody>
          <a:bodyPr wrap="square" rtlCol="0">
            <a:spAutoFit/>
          </a:bodyPr>
          <a:lstStyle/>
          <a:p>
            <a:r>
              <a:rPr lang="en-US" sz="1200" dirty="0">
                <a:latin typeface="Aptos" panose="020B0004020202020204" pitchFamily="34" charset="0"/>
              </a:rPr>
              <a:t>Temperature Monitoring on Critical spots in MV panels of Substation </a:t>
            </a:r>
          </a:p>
          <a:p>
            <a:r>
              <a:rPr lang="en-US" sz="1200" dirty="0">
                <a:latin typeface="Aptos" panose="020B0004020202020204" pitchFamily="34" charset="0"/>
              </a:rPr>
              <a:t>Sensors installed in CB fingers, busbar, cable termination, cabinets wall both magnetic and strapped attachment and wirelessly monitored by power meter (RTU)</a:t>
            </a:r>
          </a:p>
          <a:p>
            <a:r>
              <a:rPr lang="en-US" sz="1200" dirty="0">
                <a:latin typeface="Aptos" panose="020B0004020202020204" pitchFamily="34" charset="0"/>
              </a:rPr>
              <a:t>When Spot’s temperature raise and reach the pre programmed limit RTU will send notification to Scada masters or IoT application via Internet or cellular as Early warning for users to do further action </a:t>
            </a:r>
          </a:p>
          <a:p>
            <a:endParaRPr lang="en-US" sz="1400" dirty="0">
              <a:latin typeface="Aptos" panose="020B0004020202020204" pitchFamily="34" charset="0"/>
            </a:endParaRPr>
          </a:p>
        </p:txBody>
      </p:sp>
      <p:sp>
        <p:nvSpPr>
          <p:cNvPr id="3" name="TextBox 2">
            <a:extLst>
              <a:ext uri="{FF2B5EF4-FFF2-40B4-BE49-F238E27FC236}">
                <a16:creationId xmlns:a16="http://schemas.microsoft.com/office/drawing/2014/main" id="{5D23ED68-D2F7-64FD-E6F7-2ABBE8E39A32}"/>
              </a:ext>
            </a:extLst>
          </p:cNvPr>
          <p:cNvSpPr txBox="1"/>
          <p:nvPr/>
        </p:nvSpPr>
        <p:spPr>
          <a:xfrm>
            <a:off x="84664" y="789189"/>
            <a:ext cx="3033514" cy="590931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300" b="1" dirty="0">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300" b="1" dirty="0" err="1">
                <a:latin typeface="Aptos" panose="020B0004020202020204" pitchFamily="34" charset="0"/>
                <a:ea typeface="Calibri" panose="020F0502020204030204" pitchFamily="34" charset="0"/>
                <a:cs typeface="Calibri" panose="020F0502020204030204" pitchFamily="34" charset="0"/>
              </a:rPr>
              <a:t>Cybel</a:t>
            </a:r>
            <a:r>
              <a:rPr lang="en-US" sz="1300" b="1" dirty="0">
                <a:latin typeface="Aptos" panose="020B0004020202020204" pitchFamily="34" charset="0"/>
                <a:ea typeface="Calibri" panose="020F0502020204030204" pitchFamily="34" charset="0"/>
                <a:cs typeface="Calibri" panose="020F0502020204030204" pitchFamily="34" charset="0"/>
              </a:rPr>
              <a:t> </a:t>
            </a:r>
            <a:r>
              <a:rPr lang="en-US" sz="1300" b="1" dirty="0" err="1">
                <a:latin typeface="Aptos" panose="020B0004020202020204" pitchFamily="34" charset="0"/>
                <a:ea typeface="Calibri" panose="020F0502020204030204" pitchFamily="34" charset="0"/>
                <a:cs typeface="Calibri" panose="020F0502020204030204" pitchFamily="34" charset="0"/>
              </a:rPr>
              <a:t>Nomag</a:t>
            </a:r>
            <a:r>
              <a:rPr lang="en-US" sz="13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300" b="1" dirty="0">
              <a:latin typeface="Aptos" panose="020B0004020202020204" pitchFamily="34" charset="0"/>
            </a:endParaRPr>
          </a:p>
          <a:p>
            <a:r>
              <a:rPr lang="en-US" sz="1300" b="1" dirty="0">
                <a:latin typeface="Aptos" panose="020B0004020202020204" pitchFamily="34" charset="0"/>
              </a:rPr>
              <a:t>WATER TANK</a:t>
            </a:r>
          </a:p>
          <a:p>
            <a:r>
              <a:rPr lang="en-US" sz="13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B64709B-3060-C076-6F71-78471DEF3B9C}"/>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B0CF6A43-09D8-4FC7-6343-1D1FD0F6815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7C5DC023-380E-ADDF-DC91-4A12684DF12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19026A2E-8797-156F-6F5F-8DCF4C581E6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AE0CB20F-1596-927E-3634-517AB2AB176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B09831F1-1BB2-1788-3DF7-27F7B6C3962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F0472FAF-95CE-BCAD-ACF6-B64DEAB9EC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1434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B434FF-D52A-5FD1-8E9D-67E3A15DF8DD}"/>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7DFEE2CB-4022-05EB-65AB-859C261C6DD2}"/>
              </a:ext>
            </a:extLst>
          </p:cNvPr>
          <p:cNvSpPr txBox="1"/>
          <p:nvPr/>
        </p:nvSpPr>
        <p:spPr>
          <a:xfrm>
            <a:off x="3566654" y="869550"/>
            <a:ext cx="6097772" cy="769441"/>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2000" b="1" dirty="0">
                <a:latin typeface="Aptos" panose="020B0004020202020204" pitchFamily="34" charset="0"/>
                <a:ea typeface="Calibri" panose="020F0502020204030204" pitchFamily="34" charset="0"/>
                <a:cs typeface="Calibri" panose="020F0502020204030204" pitchFamily="34" charset="0"/>
              </a:rPr>
              <a:t>AC and Small Commercial DC Charger</a:t>
            </a:r>
          </a:p>
        </p:txBody>
      </p:sp>
      <p:grpSp>
        <p:nvGrpSpPr>
          <p:cNvPr id="2" name="Group 1">
            <a:extLst>
              <a:ext uri="{FF2B5EF4-FFF2-40B4-BE49-F238E27FC236}">
                <a16:creationId xmlns:a16="http://schemas.microsoft.com/office/drawing/2014/main" id="{C39B8418-3EEC-1439-38FF-78C07F18D924}"/>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FA3751CE-51C8-345D-D13E-1160F6878C1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2D468968-DD29-4048-010E-1723FFF168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767E7147-7C79-6750-091F-A0F2F9B5EC8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99596D7C-F4AC-F3BF-FF93-B7CE7FDB45A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B8CED9D-783D-7F88-5D30-ED09EC581C4C}"/>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AB930810-510C-6B5C-A8E0-89F0781C241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9" name="TextBox 28">
            <a:extLst>
              <a:ext uri="{FF2B5EF4-FFF2-40B4-BE49-F238E27FC236}">
                <a16:creationId xmlns:a16="http://schemas.microsoft.com/office/drawing/2014/main" id="{AA0529B8-10F4-1FB9-FC7E-8DCBFB747F30}"/>
              </a:ext>
            </a:extLst>
          </p:cNvPr>
          <p:cNvSpPr txBox="1"/>
          <p:nvPr/>
        </p:nvSpPr>
        <p:spPr>
          <a:xfrm>
            <a:off x="3852400" y="3880926"/>
            <a:ext cx="2700296" cy="2739211"/>
          </a:xfrm>
          <a:prstGeom prst="rect">
            <a:avLst/>
          </a:prstGeom>
          <a:noFill/>
        </p:spPr>
        <p:txBody>
          <a:bodyPr wrap="square" rtlCol="0">
            <a:spAutoFit/>
          </a:bodyPr>
          <a:lstStyle/>
          <a:p>
            <a:r>
              <a:rPr lang="en-US" sz="1600" dirty="0">
                <a:solidFill>
                  <a:srgbClr val="FF0000"/>
                </a:solidFill>
                <a:latin typeface="Aptos" panose="020B0004020202020204" pitchFamily="34" charset="0"/>
              </a:rPr>
              <a:t>SWIFT 2.0</a:t>
            </a:r>
          </a:p>
          <a:p>
            <a:r>
              <a:rPr lang="en-US" sz="1200" dirty="0">
                <a:latin typeface="Aptos" panose="020B0004020202020204" pitchFamily="34" charset="0"/>
              </a:rPr>
              <a:t>HOME &amp; WALLBOX CHARGER </a:t>
            </a:r>
          </a:p>
          <a:p>
            <a:r>
              <a:rPr lang="en-US" sz="1200" dirty="0">
                <a:latin typeface="Aptos" panose="020B0004020202020204" pitchFamily="34" charset="0"/>
              </a:rPr>
              <a:t>with Case B &amp; Case C versions</a:t>
            </a:r>
          </a:p>
          <a:p>
            <a:r>
              <a:rPr lang="en-US" sz="1200" dirty="0">
                <a:latin typeface="Aptos" panose="020B0004020202020204" pitchFamily="34" charset="0"/>
              </a:rPr>
              <a:t>RFID reader / LEDs</a:t>
            </a:r>
          </a:p>
          <a:p>
            <a:r>
              <a:rPr lang="en-US" sz="1200" dirty="0">
                <a:latin typeface="Aptos" panose="020B0004020202020204" pitchFamily="34" charset="0"/>
              </a:rPr>
              <a:t>4-inch display(</a:t>
            </a:r>
            <a:r>
              <a:rPr lang="en-US" sz="1200" dirty="0" err="1">
                <a:latin typeface="Aptos" panose="020B0004020202020204" pitchFamily="34" charset="0"/>
              </a:rPr>
              <a:t>colour</a:t>
            </a:r>
            <a:r>
              <a:rPr lang="en-US" sz="1200" dirty="0">
                <a:latin typeface="Aptos" panose="020B0004020202020204" pitchFamily="34" charset="0"/>
              </a:rPr>
              <a:t>)</a:t>
            </a:r>
          </a:p>
          <a:p>
            <a:r>
              <a:rPr lang="en-US" sz="1200" dirty="0">
                <a:latin typeface="Aptos" panose="020B0004020202020204" pitchFamily="34" charset="0"/>
              </a:rPr>
              <a:t>software meter</a:t>
            </a:r>
          </a:p>
          <a:p>
            <a:r>
              <a:rPr lang="en-US" sz="1200" dirty="0">
                <a:latin typeface="Aptos" panose="020B0004020202020204" pitchFamily="34" charset="0"/>
              </a:rPr>
              <a:t>Premium metal enclosure &amp; </a:t>
            </a:r>
          </a:p>
          <a:p>
            <a:r>
              <a:rPr lang="en-US" sz="1200" dirty="0">
                <a:latin typeface="Aptos" panose="020B0004020202020204" pitchFamily="34" charset="0"/>
              </a:rPr>
              <a:t>glass-front-panel</a:t>
            </a:r>
          </a:p>
          <a:p>
            <a:r>
              <a:rPr lang="en-US" sz="1200" dirty="0">
                <a:latin typeface="Aptos" panose="020B0004020202020204" pitchFamily="34" charset="0"/>
              </a:rPr>
              <a:t>OCPP 1.6J</a:t>
            </a:r>
          </a:p>
          <a:p>
            <a:r>
              <a:rPr lang="en-US" sz="1200" dirty="0">
                <a:latin typeface="Aptos" panose="020B0004020202020204" pitchFamily="34" charset="0"/>
              </a:rPr>
              <a:t>Ethernet, </a:t>
            </a:r>
            <a:r>
              <a:rPr lang="en-US" sz="1200" dirty="0" err="1">
                <a:latin typeface="Aptos" panose="020B0004020202020204" pitchFamily="34" charset="0"/>
              </a:rPr>
              <a:t>wifi</a:t>
            </a:r>
            <a:r>
              <a:rPr lang="en-US" sz="1200" dirty="0">
                <a:latin typeface="Aptos" panose="020B0004020202020204" pitchFamily="34" charset="0"/>
              </a:rPr>
              <a:t>, 4G</a:t>
            </a:r>
          </a:p>
          <a:p>
            <a:r>
              <a:rPr lang="en-US" sz="1200" dirty="0">
                <a:latin typeface="Aptos" panose="020B0004020202020204" pitchFamily="34" charset="0"/>
              </a:rPr>
              <a:t>RS485 / </a:t>
            </a:r>
            <a:r>
              <a:rPr lang="en-US" sz="1200" dirty="0" err="1">
                <a:latin typeface="Aptos" panose="020B0004020202020204" pitchFamily="34" charset="0"/>
              </a:rPr>
              <a:t>ModBus</a:t>
            </a:r>
            <a:r>
              <a:rPr lang="en-US" sz="1200" dirty="0">
                <a:latin typeface="Aptos" panose="020B0004020202020204" pitchFamily="34" charset="0"/>
              </a:rPr>
              <a:t> TCP</a:t>
            </a:r>
          </a:p>
          <a:p>
            <a:r>
              <a:rPr lang="en-US" sz="1200" dirty="0">
                <a:latin typeface="Aptos" panose="020B0004020202020204" pitchFamily="34" charset="0"/>
              </a:rPr>
              <a:t>6mA+30mA</a:t>
            </a:r>
          </a:p>
          <a:p>
            <a:r>
              <a:rPr lang="en-US" sz="1200" dirty="0">
                <a:latin typeface="Aptos" panose="020B0004020202020204" pitchFamily="34" charset="0"/>
              </a:rPr>
              <a:t>AC&amp;DC leakage</a:t>
            </a:r>
          </a:p>
          <a:p>
            <a:r>
              <a:rPr lang="en-US" sz="1200" dirty="0">
                <a:latin typeface="Aptos" panose="020B0004020202020204" pitchFamily="34" charset="0"/>
              </a:rPr>
              <a:t>protection IP65</a:t>
            </a:r>
          </a:p>
        </p:txBody>
      </p:sp>
      <p:sp>
        <p:nvSpPr>
          <p:cNvPr id="31" name="TextBox 30">
            <a:extLst>
              <a:ext uri="{FF2B5EF4-FFF2-40B4-BE49-F238E27FC236}">
                <a16:creationId xmlns:a16="http://schemas.microsoft.com/office/drawing/2014/main" id="{81AB42E1-9F24-72D6-2873-7206FAE59D59}"/>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3E2956E-B831-2708-8A34-7AFE949ED068}"/>
              </a:ext>
            </a:extLst>
          </p:cNvPr>
          <p:cNvSpPr txBox="1"/>
          <p:nvPr/>
        </p:nvSpPr>
        <p:spPr>
          <a:xfrm>
            <a:off x="9035643" y="2291943"/>
            <a:ext cx="3033514" cy="2585323"/>
          </a:xfrm>
          <a:prstGeom prst="rect">
            <a:avLst/>
          </a:prstGeom>
          <a:noFill/>
        </p:spPr>
        <p:txBody>
          <a:bodyPr wrap="square">
            <a:spAutoFit/>
          </a:bodyPr>
          <a:lstStyle/>
          <a:p>
            <a:r>
              <a:rPr lang="en-US" b="1" dirty="0">
                <a:solidFill>
                  <a:srgbClr val="FF0000"/>
                </a:solidFill>
                <a:latin typeface="Aptos" panose="020B0004020202020204" pitchFamily="34" charset="0"/>
              </a:rPr>
              <a:t>HUB</a:t>
            </a:r>
          </a:p>
          <a:p>
            <a:r>
              <a:rPr lang="en-US" sz="1200" b="1" dirty="0">
                <a:latin typeface="Aptos" panose="020B0004020202020204" pitchFamily="34" charset="0"/>
              </a:rPr>
              <a:t>SMALL COMMERCIAL DC CHARGER</a:t>
            </a:r>
          </a:p>
          <a:p>
            <a:r>
              <a:rPr lang="en-US" sz="1200" dirty="0">
                <a:latin typeface="Aptos" panose="020B0004020202020204" pitchFamily="34" charset="0"/>
              </a:rPr>
              <a:t>20/30/40kW output </a:t>
            </a:r>
          </a:p>
          <a:p>
            <a:r>
              <a:rPr lang="en-US" sz="1200" dirty="0">
                <a:latin typeface="Aptos" panose="020B0004020202020204" pitchFamily="34" charset="0"/>
              </a:rPr>
              <a:t>200-1000VDC</a:t>
            </a:r>
          </a:p>
          <a:p>
            <a:r>
              <a:rPr lang="en-US" sz="1200" dirty="0">
                <a:latin typeface="Aptos" panose="020B0004020202020204" pitchFamily="34" charset="0"/>
              </a:rPr>
              <a:t> 5m CCS2 charging  cable</a:t>
            </a:r>
          </a:p>
          <a:p>
            <a:r>
              <a:rPr lang="en-US" sz="1200" dirty="0">
                <a:latin typeface="Aptos" panose="020B0004020202020204" pitchFamily="34" charset="0"/>
              </a:rPr>
              <a:t>Modular design with replaceable power-modules and easy one-man installation </a:t>
            </a:r>
          </a:p>
          <a:p>
            <a:r>
              <a:rPr lang="en-US" sz="1200" dirty="0">
                <a:latin typeface="Aptos" panose="020B0004020202020204" pitchFamily="34" charset="0"/>
              </a:rPr>
              <a:t>7-inch touch display</a:t>
            </a:r>
          </a:p>
          <a:p>
            <a:r>
              <a:rPr lang="en-US" sz="1200" dirty="0">
                <a:latin typeface="Aptos" panose="020B0004020202020204" pitchFamily="34" charset="0"/>
              </a:rPr>
              <a:t>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35" name="Picture 34">
            <a:extLst>
              <a:ext uri="{FF2B5EF4-FFF2-40B4-BE49-F238E27FC236}">
                <a16:creationId xmlns:a16="http://schemas.microsoft.com/office/drawing/2014/main" id="{DE4A9FC7-291D-56C8-B3BA-02330EC6B53C}"/>
              </a:ext>
            </a:extLst>
          </p:cNvPr>
          <p:cNvPicPr>
            <a:picLocks noChangeAspect="1"/>
          </p:cNvPicPr>
          <p:nvPr/>
        </p:nvPicPr>
        <p:blipFill>
          <a:blip r:embed="rId2"/>
          <a:stretch>
            <a:fillRect/>
          </a:stretch>
        </p:blipFill>
        <p:spPr>
          <a:xfrm>
            <a:off x="6989453" y="2103424"/>
            <a:ext cx="2079464" cy="3121121"/>
          </a:xfrm>
          <a:prstGeom prst="rect">
            <a:avLst/>
          </a:prstGeom>
        </p:spPr>
      </p:pic>
      <p:sp>
        <p:nvSpPr>
          <p:cNvPr id="37" name="TextBox 36">
            <a:extLst>
              <a:ext uri="{FF2B5EF4-FFF2-40B4-BE49-F238E27FC236}">
                <a16:creationId xmlns:a16="http://schemas.microsoft.com/office/drawing/2014/main" id="{F7B2AB24-7D7A-374E-384F-81E53D9A9F19}"/>
              </a:ext>
            </a:extLst>
          </p:cNvPr>
          <p:cNvSpPr txBox="1"/>
          <p:nvPr/>
        </p:nvSpPr>
        <p:spPr>
          <a:xfrm>
            <a:off x="7284720" y="5283996"/>
            <a:ext cx="2901271" cy="343426"/>
          </a:xfrm>
          <a:prstGeom prst="rect">
            <a:avLst/>
          </a:prstGeom>
          <a:noFill/>
        </p:spPr>
        <p:txBody>
          <a:bodyPr wrap="square">
            <a:spAutoFit/>
          </a:bodyPr>
          <a:lstStyle/>
          <a:p>
            <a:r>
              <a:rPr lang="en-US" sz="1600" dirty="0">
                <a:solidFill>
                  <a:srgbClr val="FF0000"/>
                </a:solidFill>
                <a:latin typeface="Aptos" panose="020B0004020202020204" pitchFamily="34" charset="0"/>
              </a:rPr>
              <a:t>Image : B_001_Hub.jpg</a:t>
            </a:r>
          </a:p>
        </p:txBody>
      </p:sp>
      <p:pic>
        <p:nvPicPr>
          <p:cNvPr id="39" name="Picture 38">
            <a:extLst>
              <a:ext uri="{FF2B5EF4-FFF2-40B4-BE49-F238E27FC236}">
                <a16:creationId xmlns:a16="http://schemas.microsoft.com/office/drawing/2014/main" id="{9E9041F8-31FF-5607-25DC-DB845EBC763C}"/>
              </a:ext>
            </a:extLst>
          </p:cNvPr>
          <p:cNvPicPr>
            <a:picLocks noChangeAspect="1"/>
          </p:cNvPicPr>
          <p:nvPr/>
        </p:nvPicPr>
        <p:blipFill>
          <a:blip r:embed="rId3"/>
          <a:stretch>
            <a:fillRect/>
          </a:stretch>
        </p:blipFill>
        <p:spPr>
          <a:xfrm>
            <a:off x="3892391" y="1892242"/>
            <a:ext cx="1669929" cy="1796989"/>
          </a:xfrm>
          <a:prstGeom prst="rect">
            <a:avLst/>
          </a:prstGeom>
        </p:spPr>
      </p:pic>
      <p:sp>
        <p:nvSpPr>
          <p:cNvPr id="41" name="TextBox 40">
            <a:extLst>
              <a:ext uri="{FF2B5EF4-FFF2-40B4-BE49-F238E27FC236}">
                <a16:creationId xmlns:a16="http://schemas.microsoft.com/office/drawing/2014/main" id="{A44B29E4-471A-6384-54A9-81E552176B67}"/>
              </a:ext>
            </a:extLst>
          </p:cNvPr>
          <p:cNvSpPr txBox="1"/>
          <p:nvPr/>
        </p:nvSpPr>
        <p:spPr>
          <a:xfrm>
            <a:off x="4926102" y="2043973"/>
            <a:ext cx="2218601"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 B_002_Swift.jpg</a:t>
            </a:r>
          </a:p>
        </p:txBody>
      </p:sp>
    </p:spTree>
    <p:extLst>
      <p:ext uri="{BB962C8B-B14F-4D97-AF65-F5344CB8AC3E}">
        <p14:creationId xmlns:p14="http://schemas.microsoft.com/office/powerpoint/2010/main" val="398924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DA408E-FB27-E4FB-B93E-DE8C9FC8398A}"/>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6A2CF4E6-7D9A-D450-2FA5-E60E52D63BD5}"/>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p:txBody>
      </p:sp>
      <p:grpSp>
        <p:nvGrpSpPr>
          <p:cNvPr id="2" name="Group 1">
            <a:extLst>
              <a:ext uri="{FF2B5EF4-FFF2-40B4-BE49-F238E27FC236}">
                <a16:creationId xmlns:a16="http://schemas.microsoft.com/office/drawing/2014/main" id="{BCDCDEAB-8B7A-836A-66AC-F43D6B43B671}"/>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0F42D22-2E7D-A7E5-669C-5A5AF23F3A1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C911B259-9B58-BB11-C594-29ED6A38453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5E2976B-64E8-AB5C-CA39-51BC6046767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07F078B3-BBB8-C199-BBE9-82B74BCB40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2A61558-2F52-71A3-311A-DE2CC43027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CDA1C451-0858-DB68-9CE4-69981F007EC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439FCE86-E960-0A75-FAD9-6B014192DA9E}"/>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7E66A2A5-347B-837F-B86C-3D40B5A03A10}"/>
              </a:ext>
            </a:extLst>
          </p:cNvPr>
          <p:cNvPicPr>
            <a:picLocks noChangeAspect="1"/>
          </p:cNvPicPr>
          <p:nvPr/>
        </p:nvPicPr>
        <p:blipFill>
          <a:blip r:embed="rId2"/>
          <a:stretch>
            <a:fillRect/>
          </a:stretch>
        </p:blipFill>
        <p:spPr>
          <a:xfrm>
            <a:off x="3512024" y="1407996"/>
            <a:ext cx="2037339" cy="2680473"/>
          </a:xfrm>
          <a:prstGeom prst="rect">
            <a:avLst/>
          </a:prstGeom>
        </p:spPr>
      </p:pic>
      <p:sp>
        <p:nvSpPr>
          <p:cNvPr id="15" name="TextBox 14">
            <a:extLst>
              <a:ext uri="{FF2B5EF4-FFF2-40B4-BE49-F238E27FC236}">
                <a16:creationId xmlns:a16="http://schemas.microsoft.com/office/drawing/2014/main" id="{CEF9C66C-C80E-24A9-16F4-DC46C099C786}"/>
              </a:ext>
            </a:extLst>
          </p:cNvPr>
          <p:cNvSpPr txBox="1"/>
          <p:nvPr/>
        </p:nvSpPr>
        <p:spPr>
          <a:xfrm>
            <a:off x="3672703" y="4165250"/>
            <a:ext cx="3779233" cy="2769989"/>
          </a:xfrm>
          <a:prstGeom prst="rect">
            <a:avLst/>
          </a:prstGeom>
          <a:noFill/>
        </p:spPr>
        <p:txBody>
          <a:bodyPr wrap="square">
            <a:spAutoFit/>
          </a:bodyPr>
          <a:lstStyle/>
          <a:p>
            <a:r>
              <a:rPr lang="en-US" dirty="0">
                <a:solidFill>
                  <a:srgbClr val="FF0000"/>
                </a:solidFill>
                <a:latin typeface="Aptos" panose="020B0004020202020204" pitchFamily="34" charset="0"/>
              </a:rPr>
              <a:t>AMPAX</a:t>
            </a:r>
          </a:p>
          <a:p>
            <a:r>
              <a:rPr lang="en-US" sz="1200" dirty="0">
                <a:latin typeface="Aptos" panose="020B0004020202020204" pitchFamily="34" charset="0"/>
              </a:rPr>
              <a:t>ULTRA FAST CHARGER</a:t>
            </a:r>
          </a:p>
          <a:p>
            <a:r>
              <a:rPr lang="en-US" sz="1200" dirty="0">
                <a:latin typeface="Aptos" panose="020B0004020202020204" pitchFamily="34" charset="0"/>
              </a:rPr>
              <a:t>60/120/160/180/240/320kW output</a:t>
            </a:r>
          </a:p>
          <a:p>
            <a:r>
              <a:rPr lang="en-US" sz="1200" dirty="0">
                <a:latin typeface="Aptos" panose="020B0004020202020204" pitchFamily="34" charset="0"/>
              </a:rPr>
              <a:t>150-1000 VDC</a:t>
            </a:r>
          </a:p>
          <a:p>
            <a:r>
              <a:rPr lang="en-US" sz="1200" dirty="0">
                <a:latin typeface="Aptos" panose="020B0004020202020204" pitchFamily="34" charset="0"/>
              </a:rPr>
              <a:t>2x  5m CCS charging cable</a:t>
            </a:r>
          </a:p>
          <a:p>
            <a:r>
              <a:rPr lang="en-US" sz="1200" dirty="0">
                <a:latin typeface="Aptos" panose="020B0004020202020204" pitchFamily="34" charset="0"/>
              </a:rPr>
              <a:t> New Enclosure Design with </a:t>
            </a:r>
          </a:p>
          <a:p>
            <a:r>
              <a:rPr lang="en-US" sz="1200" dirty="0">
                <a:latin typeface="Aptos" panose="020B0004020202020204" pitchFamily="34" charset="0"/>
              </a:rPr>
              <a:t>42-inch video screen</a:t>
            </a:r>
          </a:p>
          <a:p>
            <a:r>
              <a:rPr lang="en-US" sz="1200" dirty="0">
                <a:latin typeface="Aptos" panose="020B0004020202020204" pitchFamily="34" charset="0"/>
              </a:rPr>
              <a:t> Modular design with patented INJET PPC,</a:t>
            </a:r>
          </a:p>
          <a:p>
            <a:r>
              <a:rPr lang="en-US" sz="1200" dirty="0">
                <a:latin typeface="Aptos" panose="020B0004020202020204" pitchFamily="34" charset="0"/>
              </a:rPr>
              <a:t>Easy installation and easy maintenance </a:t>
            </a:r>
          </a:p>
          <a:p>
            <a:r>
              <a:rPr lang="en-US" sz="1200" dirty="0">
                <a:latin typeface="Aptos" panose="020B0004020202020204" pitchFamily="34" charset="0"/>
              </a:rPr>
              <a:t>10-inch touch display</a:t>
            </a:r>
          </a:p>
          <a:p>
            <a:r>
              <a:rPr lang="en-US" sz="1200" dirty="0">
                <a:latin typeface="Aptos" panose="020B0004020202020204" pitchFamily="34" charset="0"/>
              </a:rPr>
              <a:t> 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18" name="Picture 17">
            <a:extLst>
              <a:ext uri="{FF2B5EF4-FFF2-40B4-BE49-F238E27FC236}">
                <a16:creationId xmlns:a16="http://schemas.microsoft.com/office/drawing/2014/main" id="{F56F4C7D-F88E-A215-0307-A650D1ED62B9}"/>
              </a:ext>
            </a:extLst>
          </p:cNvPr>
          <p:cNvPicPr>
            <a:picLocks noChangeAspect="1"/>
          </p:cNvPicPr>
          <p:nvPr/>
        </p:nvPicPr>
        <p:blipFill>
          <a:blip r:embed="rId3"/>
          <a:stretch>
            <a:fillRect/>
          </a:stretch>
        </p:blipFill>
        <p:spPr>
          <a:xfrm>
            <a:off x="6445191" y="1581059"/>
            <a:ext cx="2526400" cy="2533331"/>
          </a:xfrm>
          <a:prstGeom prst="rect">
            <a:avLst/>
          </a:prstGeom>
        </p:spPr>
      </p:pic>
      <p:sp>
        <p:nvSpPr>
          <p:cNvPr id="20" name="TextBox 19">
            <a:extLst>
              <a:ext uri="{FF2B5EF4-FFF2-40B4-BE49-F238E27FC236}">
                <a16:creationId xmlns:a16="http://schemas.microsoft.com/office/drawing/2014/main" id="{D33C21E9-576E-7697-0E64-6ECB839BDBC2}"/>
              </a:ext>
            </a:extLst>
          </p:cNvPr>
          <p:cNvSpPr txBox="1"/>
          <p:nvPr/>
        </p:nvSpPr>
        <p:spPr>
          <a:xfrm>
            <a:off x="9419497" y="1365591"/>
            <a:ext cx="6097772"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:B_005_PPM.jpg</a:t>
            </a:r>
          </a:p>
        </p:txBody>
      </p:sp>
      <p:pic>
        <p:nvPicPr>
          <p:cNvPr id="23" name="Picture 22">
            <a:extLst>
              <a:ext uri="{FF2B5EF4-FFF2-40B4-BE49-F238E27FC236}">
                <a16:creationId xmlns:a16="http://schemas.microsoft.com/office/drawing/2014/main" id="{62E8AAA7-4ADC-760C-2976-9D093A5FF94B}"/>
              </a:ext>
            </a:extLst>
          </p:cNvPr>
          <p:cNvPicPr>
            <a:picLocks noChangeAspect="1"/>
          </p:cNvPicPr>
          <p:nvPr/>
        </p:nvPicPr>
        <p:blipFill>
          <a:blip r:embed="rId4"/>
          <a:stretch>
            <a:fillRect/>
          </a:stretch>
        </p:blipFill>
        <p:spPr>
          <a:xfrm>
            <a:off x="9142241" y="1797000"/>
            <a:ext cx="1687414" cy="1945758"/>
          </a:xfrm>
          <a:prstGeom prst="rect">
            <a:avLst/>
          </a:prstGeom>
        </p:spPr>
      </p:pic>
      <p:sp>
        <p:nvSpPr>
          <p:cNvPr id="25" name="TextBox 24">
            <a:extLst>
              <a:ext uri="{FF2B5EF4-FFF2-40B4-BE49-F238E27FC236}">
                <a16:creationId xmlns:a16="http://schemas.microsoft.com/office/drawing/2014/main" id="{BDCE2BBF-77CB-9C75-2FFE-30972DD1BC63}"/>
              </a:ext>
            </a:extLst>
          </p:cNvPr>
          <p:cNvSpPr txBox="1"/>
          <p:nvPr/>
        </p:nvSpPr>
        <p:spPr>
          <a:xfrm>
            <a:off x="6937062" y="1342420"/>
            <a:ext cx="2238305" cy="338554"/>
          </a:xfrm>
          <a:prstGeom prst="rect">
            <a:avLst/>
          </a:prstGeom>
          <a:noFill/>
        </p:spPr>
        <p:txBody>
          <a:bodyPr wrap="square">
            <a:spAutoFit/>
          </a:bodyPr>
          <a:lstStyle/>
          <a:p>
            <a:r>
              <a:rPr lang="en-US" sz="1600" dirty="0">
                <a:solidFill>
                  <a:srgbClr val="FF0000"/>
                </a:solidFill>
                <a:latin typeface="Aptos" panose="020B0004020202020204" pitchFamily="34" charset="0"/>
              </a:rPr>
              <a:t>B_004_Ampax PPM</a:t>
            </a:r>
          </a:p>
        </p:txBody>
      </p:sp>
      <p:sp>
        <p:nvSpPr>
          <p:cNvPr id="29" name="TextBox 28">
            <a:extLst>
              <a:ext uri="{FF2B5EF4-FFF2-40B4-BE49-F238E27FC236}">
                <a16:creationId xmlns:a16="http://schemas.microsoft.com/office/drawing/2014/main" id="{9E7CC809-308F-BFD6-4276-544D86BED795}"/>
              </a:ext>
            </a:extLst>
          </p:cNvPr>
          <p:cNvSpPr txBox="1"/>
          <p:nvPr/>
        </p:nvSpPr>
        <p:spPr>
          <a:xfrm>
            <a:off x="6937062" y="4215136"/>
            <a:ext cx="6097772" cy="2554545"/>
          </a:xfrm>
          <a:prstGeom prst="rect">
            <a:avLst/>
          </a:prstGeom>
          <a:noFill/>
        </p:spPr>
        <p:txBody>
          <a:bodyPr wrap="square">
            <a:spAutoFit/>
          </a:bodyPr>
          <a:lstStyle/>
          <a:p>
            <a:r>
              <a:rPr lang="en-US" sz="1600" b="1" dirty="0">
                <a:solidFill>
                  <a:srgbClr val="FF0000"/>
                </a:solidFill>
                <a:latin typeface="Aptos" panose="020B0004020202020204" pitchFamily="34" charset="0"/>
              </a:rPr>
              <a:t>PATENTED INJET PPC (OEM)</a:t>
            </a:r>
          </a:p>
          <a:p>
            <a:r>
              <a:rPr lang="en-US" sz="1200" dirty="0">
                <a:latin typeface="Aptos" panose="020B0004020202020204" pitchFamily="34" charset="0"/>
              </a:rPr>
              <a:t>INJET Power integrated Charger controller </a:t>
            </a:r>
          </a:p>
          <a:p>
            <a:r>
              <a:rPr lang="en-US" sz="1200" dirty="0">
                <a:latin typeface="Aptos" panose="020B0004020202020204" pitchFamily="34" charset="0"/>
              </a:rPr>
              <a:t>Power Controller consist 5 components:  </a:t>
            </a:r>
          </a:p>
          <a:p>
            <a:r>
              <a:rPr lang="en-US" sz="1200" dirty="0">
                <a:latin typeface="Aptos" panose="020B0004020202020204" pitchFamily="34" charset="0"/>
              </a:rPr>
              <a:t>1.) Power Controller 4.) Power Modules</a:t>
            </a:r>
          </a:p>
          <a:p>
            <a:r>
              <a:rPr lang="en-US" sz="1200" dirty="0">
                <a:latin typeface="Aptos" panose="020B0004020202020204" pitchFamily="34" charset="0"/>
              </a:rPr>
              <a:t>2.) Energy Measuring Unit 5.) Charging Gun(s)</a:t>
            </a:r>
          </a:p>
          <a:p>
            <a:r>
              <a:rPr lang="en-US" sz="1200" dirty="0">
                <a:latin typeface="Aptos" panose="020B0004020202020204" pitchFamily="34" charset="0"/>
              </a:rPr>
              <a:t>3.) Display</a:t>
            </a:r>
          </a:p>
          <a:p>
            <a:r>
              <a:rPr lang="en-US" sz="1200" dirty="0">
                <a:latin typeface="Aptos" panose="020B0004020202020204" pitchFamily="34" charset="0"/>
              </a:rPr>
              <a:t>Unique INJET design leads to:</a:t>
            </a:r>
          </a:p>
          <a:p>
            <a:r>
              <a:rPr lang="en-US" sz="1200" dirty="0">
                <a:latin typeface="Aptos" panose="020B0004020202020204" pitchFamily="34" charset="0"/>
              </a:rPr>
              <a:t>• Lower hardware and maintenance costs</a:t>
            </a:r>
          </a:p>
          <a:p>
            <a:r>
              <a:rPr lang="en-US" sz="1200" dirty="0">
                <a:latin typeface="Aptos" panose="020B0004020202020204" pitchFamily="34" charset="0"/>
              </a:rPr>
              <a:t>• Higher availability: Charging module separated from control system, </a:t>
            </a:r>
          </a:p>
          <a:p>
            <a:r>
              <a:rPr lang="en-US" sz="1200" dirty="0">
                <a:latin typeface="Aptos" panose="020B0004020202020204" pitchFamily="34" charset="0"/>
              </a:rPr>
              <a:t>stable and safe performance, easy maintenance </a:t>
            </a:r>
          </a:p>
          <a:p>
            <a:r>
              <a:rPr lang="en-US" sz="1200" dirty="0">
                <a:latin typeface="Aptos" panose="020B0004020202020204" pitchFamily="34" charset="0"/>
              </a:rPr>
              <a:t>• High Efficiency: Multiple module output modules in parallel </a:t>
            </a:r>
          </a:p>
          <a:p>
            <a:r>
              <a:rPr lang="en-US" sz="1200" dirty="0">
                <a:latin typeface="Aptos" panose="020B0004020202020204" pitchFamily="34" charset="0"/>
              </a:rPr>
              <a:t>with flexible configuration, Constant power module and </a:t>
            </a:r>
          </a:p>
          <a:p>
            <a:r>
              <a:rPr lang="en-US" sz="1200" dirty="0">
                <a:latin typeface="Aptos" panose="020B0004020202020204" pitchFamily="34" charset="0"/>
              </a:rPr>
              <a:t>smart power allocation with high charging efficiency</a:t>
            </a:r>
          </a:p>
        </p:txBody>
      </p:sp>
      <p:sp>
        <p:nvSpPr>
          <p:cNvPr id="31" name="TextBox 30">
            <a:extLst>
              <a:ext uri="{FF2B5EF4-FFF2-40B4-BE49-F238E27FC236}">
                <a16:creationId xmlns:a16="http://schemas.microsoft.com/office/drawing/2014/main" id="{C03D373D-85F7-FDFC-F2C7-2CC536ACC65B}"/>
              </a:ext>
            </a:extLst>
          </p:cNvPr>
          <p:cNvSpPr txBox="1"/>
          <p:nvPr/>
        </p:nvSpPr>
        <p:spPr>
          <a:xfrm>
            <a:off x="5210499" y="1569854"/>
            <a:ext cx="1771002" cy="523220"/>
          </a:xfrm>
          <a:prstGeom prst="rect">
            <a:avLst/>
          </a:prstGeom>
          <a:noFill/>
        </p:spPr>
        <p:txBody>
          <a:bodyPr wrap="square">
            <a:spAutoFit/>
          </a:bodyPr>
          <a:lstStyle/>
          <a:p>
            <a:r>
              <a:rPr lang="en-US" sz="1400" dirty="0">
                <a:solidFill>
                  <a:srgbClr val="FF0000"/>
                </a:solidFill>
                <a:latin typeface="Aptos" panose="020B0004020202020204" pitchFamily="34" charset="0"/>
              </a:rPr>
              <a:t>Image:</a:t>
            </a:r>
          </a:p>
          <a:p>
            <a:r>
              <a:rPr lang="en-US" sz="1400" dirty="0">
                <a:solidFill>
                  <a:srgbClr val="FF0000"/>
                </a:solidFill>
                <a:latin typeface="Aptos" panose="020B0004020202020204" pitchFamily="34" charset="0"/>
              </a:rPr>
              <a:t>B_003_Ampax.jpg</a:t>
            </a:r>
          </a:p>
        </p:txBody>
      </p:sp>
    </p:spTree>
    <p:extLst>
      <p:ext uri="{BB962C8B-B14F-4D97-AF65-F5344CB8AC3E}">
        <p14:creationId xmlns:p14="http://schemas.microsoft.com/office/powerpoint/2010/main" val="335046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875E11-73C1-5F48-30F9-34D5CD4D2559}"/>
              </a:ext>
            </a:extLst>
          </p:cNvPr>
          <p:cNvPicPr>
            <a:picLocks noChangeAspect="1"/>
          </p:cNvPicPr>
          <p:nvPr/>
        </p:nvPicPr>
        <p:blipFill>
          <a:blip r:embed="rId2"/>
          <a:stretch>
            <a:fillRect/>
          </a:stretch>
        </p:blipFill>
        <p:spPr>
          <a:xfrm>
            <a:off x="1910080" y="1351917"/>
            <a:ext cx="8371840" cy="4709160"/>
          </a:xfrm>
          <a:prstGeom prst="rect">
            <a:avLst/>
          </a:prstGeom>
        </p:spPr>
      </p:pic>
      <p:sp>
        <p:nvSpPr>
          <p:cNvPr id="2" name="Title 1">
            <a:extLst>
              <a:ext uri="{FF2B5EF4-FFF2-40B4-BE49-F238E27FC236}">
                <a16:creationId xmlns:a16="http://schemas.microsoft.com/office/drawing/2014/main" id="{00BB6510-DB76-7C43-BCC7-7DBB8F0D8745}"/>
              </a:ext>
            </a:extLst>
          </p:cNvPr>
          <p:cNvSpPr>
            <a:spLocks noGrp="1"/>
          </p:cNvSpPr>
          <p:nvPr>
            <p:ph type="title"/>
          </p:nvPr>
        </p:nvSpPr>
        <p:spPr/>
        <p:txBody>
          <a:bodyPr/>
          <a:lstStyle/>
          <a:p>
            <a:r>
              <a:rPr lang="en-US" dirty="0"/>
              <a:t>Slide Show</a:t>
            </a:r>
          </a:p>
        </p:txBody>
      </p:sp>
      <p:sp>
        <p:nvSpPr>
          <p:cNvPr id="4" name="TextBox 3">
            <a:extLst>
              <a:ext uri="{FF2B5EF4-FFF2-40B4-BE49-F238E27FC236}">
                <a16:creationId xmlns:a16="http://schemas.microsoft.com/office/drawing/2014/main" id="{00EF713C-37E6-2A5B-B236-A3E889105527}"/>
              </a:ext>
            </a:extLst>
          </p:cNvPr>
          <p:cNvSpPr txBox="1"/>
          <p:nvPr/>
        </p:nvSpPr>
        <p:spPr>
          <a:xfrm>
            <a:off x="2315736" y="3762446"/>
            <a:ext cx="6817123" cy="1323439"/>
          </a:xfrm>
          <a:prstGeom prst="rect">
            <a:avLst/>
          </a:prstGeom>
          <a:noFill/>
        </p:spPr>
        <p:txBody>
          <a:bodyPr wrap="none" rtlCol="0">
            <a:spAutoFit/>
          </a:bodyPr>
          <a:lstStyle/>
          <a:p>
            <a:r>
              <a:rPr lang="en-US" sz="4000" b="1" dirty="0">
                <a:solidFill>
                  <a:schemeClr val="bg1"/>
                </a:solidFill>
                <a:latin typeface="Arial Black" panose="020B0A04020102020204" pitchFamily="34" charset="0"/>
              </a:rPr>
              <a:t>SUBSTATION AND</a:t>
            </a:r>
          </a:p>
          <a:p>
            <a:r>
              <a:rPr lang="en-US" sz="4000" b="1" dirty="0">
                <a:solidFill>
                  <a:schemeClr val="bg1"/>
                </a:solidFill>
                <a:latin typeface="Arial Black" panose="020B0A04020102020204" pitchFamily="34" charset="0"/>
              </a:rPr>
              <a:t>ELECTRICAL SERVICES</a:t>
            </a:r>
          </a:p>
        </p:txBody>
      </p:sp>
      <p:sp>
        <p:nvSpPr>
          <p:cNvPr id="5" name="Rectangle: Rounded Corners 4">
            <a:extLst>
              <a:ext uri="{FF2B5EF4-FFF2-40B4-BE49-F238E27FC236}">
                <a16:creationId xmlns:a16="http://schemas.microsoft.com/office/drawing/2014/main" id="{99A88694-60D0-CBAD-1699-A76683F65F2C}"/>
              </a:ext>
            </a:extLst>
          </p:cNvPr>
          <p:cNvSpPr/>
          <p:nvPr/>
        </p:nvSpPr>
        <p:spPr>
          <a:xfrm>
            <a:off x="2421625" y="500960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9" name="TextBox 8">
            <a:extLst>
              <a:ext uri="{FF2B5EF4-FFF2-40B4-BE49-F238E27FC236}">
                <a16:creationId xmlns:a16="http://schemas.microsoft.com/office/drawing/2014/main" id="{5D253C83-B749-EDE4-0D11-445C6EDB0DA8}"/>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001_Slide Substation.jpg</a:t>
            </a:r>
          </a:p>
        </p:txBody>
      </p:sp>
    </p:spTree>
    <p:extLst>
      <p:ext uri="{BB962C8B-B14F-4D97-AF65-F5344CB8AC3E}">
        <p14:creationId xmlns:p14="http://schemas.microsoft.com/office/powerpoint/2010/main" val="15964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C1364B2-6261-8CEA-6046-89204CE680A9}"/>
              </a:ext>
            </a:extLst>
          </p:cNvPr>
          <p:cNvPicPr>
            <a:picLocks noChangeAspect="1"/>
          </p:cNvPicPr>
          <p:nvPr/>
        </p:nvPicPr>
        <p:blipFill>
          <a:blip r:embed="rId2"/>
          <a:stretch>
            <a:fillRect/>
          </a:stretch>
        </p:blipFill>
        <p:spPr>
          <a:xfrm>
            <a:off x="3614967" y="1642534"/>
            <a:ext cx="1959522" cy="1959522"/>
          </a:xfrm>
          <a:prstGeom prst="rect">
            <a:avLst/>
          </a:prstGeom>
        </p:spPr>
      </p:pic>
      <p:sp>
        <p:nvSpPr>
          <p:cNvPr id="9" name="TextBox 8">
            <a:extLst>
              <a:ext uri="{FF2B5EF4-FFF2-40B4-BE49-F238E27FC236}">
                <a16:creationId xmlns:a16="http://schemas.microsoft.com/office/drawing/2014/main" id="{FBD47241-B452-8AD6-771C-AF0989241FB2}"/>
              </a:ext>
            </a:extLst>
          </p:cNvPr>
          <p:cNvSpPr txBox="1"/>
          <p:nvPr/>
        </p:nvSpPr>
        <p:spPr>
          <a:xfrm>
            <a:off x="5482700" y="1800982"/>
            <a:ext cx="2265680" cy="1785104"/>
          </a:xfrm>
          <a:prstGeom prst="rect">
            <a:avLst/>
          </a:prstGeom>
          <a:noFill/>
        </p:spPr>
        <p:txBody>
          <a:bodyPr wrap="square" rtlCol="0">
            <a:spAutoFit/>
          </a:bodyPr>
          <a:lstStyle/>
          <a:p>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CL710K22®LoRaWAN Single phase smart energy meter is the latest developed products in Venus meter series. Certificated with MID and DLMS/COSEM, it provides an excellent and stable accuracy and performance. With built-in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LoRaW</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AN communication module, all the operations can be done remotely from the central server, including meter billing,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conguration</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credit purchase, alarm events report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etc</a:t>
            </a:r>
            <a:endParaRPr lang="en-US" sz="1000" dirty="0">
              <a:latin typeface="Aptos Narrow" panose="020B000402020202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554521ED-5CB3-4EA8-1102-E06911F4D813}"/>
              </a:ext>
            </a:extLst>
          </p:cNvPr>
          <p:cNvGraphicFramePr>
            <a:graphicFrameLocks noGrp="1"/>
          </p:cNvGraphicFramePr>
          <p:nvPr>
            <p:extLst>
              <p:ext uri="{D42A27DB-BD31-4B8C-83A1-F6EECF244321}">
                <p14:modId xmlns:p14="http://schemas.microsoft.com/office/powerpoint/2010/main" val="2485677453"/>
              </p:ext>
            </p:extLst>
          </p:nvPr>
        </p:nvGraphicFramePr>
        <p:xfrm>
          <a:off x="7817742" y="1695048"/>
          <a:ext cx="3217856" cy="1974507"/>
        </p:xfrm>
        <a:graphic>
          <a:graphicData uri="http://schemas.openxmlformats.org/drawingml/2006/table">
            <a:tbl>
              <a:tblPr/>
              <a:tblGrid>
                <a:gridCol w="1470837">
                  <a:extLst>
                    <a:ext uri="{9D8B030D-6E8A-4147-A177-3AD203B41FA5}">
                      <a16:colId xmlns:a16="http://schemas.microsoft.com/office/drawing/2014/main" val="1210073738"/>
                    </a:ext>
                  </a:extLst>
                </a:gridCol>
                <a:gridCol w="1747019">
                  <a:extLst>
                    <a:ext uri="{9D8B030D-6E8A-4147-A177-3AD203B41FA5}">
                      <a16:colId xmlns:a16="http://schemas.microsoft.com/office/drawing/2014/main" val="110078455"/>
                    </a:ext>
                  </a:extLst>
                </a:gridCol>
              </a:tblGrid>
              <a:tr h="194038">
                <a:tc>
                  <a:txBody>
                    <a:bodyPr/>
                    <a:lstStyle/>
                    <a:p>
                      <a:pPr algn="l"/>
                      <a:r>
                        <a:rPr lang="en-US" sz="800" b="1" dirty="0">
                          <a:effectLst/>
                          <a:latin typeface="Aptos" panose="020B0004020202020204" pitchFamily="34" charset="0"/>
                        </a:rPr>
                        <a:t>Connection Wiring</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3P4W L1L1-L2L2-L3L3-NN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878546204"/>
                  </a:ext>
                </a:extLst>
              </a:tr>
              <a:tr h="125714">
                <a:tc>
                  <a:txBody>
                    <a:bodyPr/>
                    <a:lstStyle/>
                    <a:p>
                      <a:pPr algn="l"/>
                      <a:r>
                        <a:rPr lang="en-US" sz="800" b="1" dirty="0">
                          <a:effectLst/>
                          <a:latin typeface="Aptos" panose="020B0004020202020204" pitchFamily="34" charset="0"/>
                        </a:rPr>
                        <a:t>Nominal voltage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3*230V/400V</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2792796739"/>
                  </a:ext>
                </a:extLst>
              </a:tr>
              <a:tr h="125714">
                <a:tc>
                  <a:txBody>
                    <a:bodyPr/>
                    <a:lstStyle/>
                    <a:p>
                      <a:pPr algn="l"/>
                      <a:r>
                        <a:rPr lang="en-US" sz="800" b="1" dirty="0">
                          <a:effectLst/>
                          <a:latin typeface="Aptos" panose="020B0004020202020204" pitchFamily="34" charset="0"/>
                        </a:rPr>
                        <a:t>Operating voltage range</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70% ~ 130% Un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214538505"/>
                  </a:ext>
                </a:extLst>
              </a:tr>
              <a:tr h="133120">
                <a:tc>
                  <a:txBody>
                    <a:bodyPr/>
                    <a:lstStyle/>
                    <a:p>
                      <a:pPr algn="l"/>
                      <a:r>
                        <a:rPr lang="en-US" sz="800" b="1" dirty="0">
                          <a:effectLst/>
                          <a:latin typeface="Aptos" panose="020B0004020202020204" pitchFamily="34" charset="0"/>
                        </a:rPr>
                        <a:t>Basic current</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5A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695223014"/>
                  </a:ext>
                </a:extLst>
              </a:tr>
              <a:tr h="194038">
                <a:tc>
                  <a:txBody>
                    <a:bodyPr/>
                    <a:lstStyle/>
                    <a:p>
                      <a:pPr algn="l"/>
                      <a:r>
                        <a:rPr lang="en-US" sz="800" b="1" dirty="0">
                          <a:effectLst/>
                          <a:latin typeface="Aptos" panose="020B0004020202020204" pitchFamily="34" charset="0"/>
                        </a:rPr>
                        <a:t>Maximum current</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0.25 - 5(100)A</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1176219897"/>
                  </a:ext>
                </a:extLst>
              </a:tr>
              <a:tr h="133120">
                <a:tc>
                  <a:txBody>
                    <a:bodyPr/>
                    <a:lstStyle/>
                    <a:p>
                      <a:pPr algn="l"/>
                      <a:r>
                        <a:rPr lang="en-US" sz="800" b="1" dirty="0">
                          <a:effectLst/>
                          <a:latin typeface="Aptos" panose="020B0004020202020204" pitchFamily="34" charset="0"/>
                        </a:rPr>
                        <a:t>Starting current</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0.4‰Ib / 20mA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528824603"/>
                  </a:ext>
                </a:extLst>
              </a:tr>
              <a:tr h="133120">
                <a:tc>
                  <a:txBody>
                    <a:bodyPr/>
                    <a:lstStyle/>
                    <a:p>
                      <a:pPr algn="l"/>
                      <a:r>
                        <a:rPr lang="en-US" sz="800" b="1" dirty="0">
                          <a:effectLst/>
                          <a:latin typeface="Aptos" panose="020B0004020202020204" pitchFamily="34" charset="0"/>
                        </a:rPr>
                        <a:t>Frequency</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50 Hz ± 5%</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815419836"/>
                  </a:ext>
                </a:extLst>
              </a:tr>
              <a:tr h="166237">
                <a:tc>
                  <a:txBody>
                    <a:bodyPr/>
                    <a:lstStyle/>
                    <a:p>
                      <a:pPr algn="l"/>
                      <a:r>
                        <a:rPr lang="en-US" sz="800" b="1" dirty="0">
                          <a:effectLst/>
                          <a:latin typeface="Aptos" panose="020B0004020202020204" pitchFamily="34" charset="0"/>
                        </a:rPr>
                        <a:t>Accuracy kWh/</a:t>
                      </a:r>
                      <a:r>
                        <a:rPr lang="en-US" sz="800" b="1" dirty="0" err="1">
                          <a:effectLst/>
                          <a:latin typeface="Aptos" panose="020B0004020202020204" pitchFamily="34" charset="0"/>
                        </a:rPr>
                        <a:t>kVarh</a:t>
                      </a:r>
                      <a:endParaRPr lang="en-US" sz="800" b="1" dirty="0">
                        <a:effectLst/>
                        <a:latin typeface="Aptos" panose="020B0004020202020204" pitchFamily="34" charset="0"/>
                      </a:endParaRP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Class 1 / Class 2(IEC), Class B(MID)</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738073150"/>
                  </a:ext>
                </a:extLst>
              </a:tr>
              <a:tr h="125714">
                <a:tc>
                  <a:txBody>
                    <a:bodyPr/>
                    <a:lstStyle/>
                    <a:p>
                      <a:pPr algn="l"/>
                      <a:r>
                        <a:rPr lang="en-US" sz="800" b="1" dirty="0">
                          <a:effectLst/>
                          <a:latin typeface="Aptos" panose="020B0004020202020204" pitchFamily="34" charset="0"/>
                        </a:rPr>
                        <a:t>Pulse constant</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1000 imp/kWh, 1000 imp/</a:t>
                      </a:r>
                      <a:r>
                        <a:rPr lang="en-US" sz="800" dirty="0" err="1">
                          <a:effectLst/>
                          <a:latin typeface="Aptos" panose="020B0004020202020204" pitchFamily="34" charset="0"/>
                        </a:rPr>
                        <a:t>kVarh</a:t>
                      </a:r>
                      <a:endParaRPr lang="en-US" sz="800" dirty="0">
                        <a:effectLst/>
                        <a:latin typeface="Aptos" panose="020B0004020202020204" pitchFamily="34" charset="0"/>
                      </a:endParaRP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480863156"/>
                  </a:ext>
                </a:extLst>
              </a:tr>
              <a:tr h="125714">
                <a:tc>
                  <a:txBody>
                    <a:bodyPr/>
                    <a:lstStyle/>
                    <a:p>
                      <a:pPr algn="l"/>
                      <a:r>
                        <a:rPr lang="en-US" sz="800" b="1" dirty="0">
                          <a:effectLst/>
                          <a:latin typeface="Aptos" panose="020B0004020202020204" pitchFamily="34" charset="0"/>
                        </a:rPr>
                        <a:t>Power consumption V</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&lt;=0.75W; &lt;=1.2VA(for each phase</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665414752"/>
                  </a:ext>
                </a:extLst>
              </a:tr>
              <a:tr h="126697">
                <a:tc>
                  <a:txBody>
                    <a:bodyPr/>
                    <a:lstStyle/>
                    <a:p>
                      <a:pPr algn="l"/>
                      <a:r>
                        <a:rPr lang="en-US" sz="800" b="1" dirty="0">
                          <a:effectLst/>
                          <a:latin typeface="Aptos" panose="020B0004020202020204" pitchFamily="34" charset="0"/>
                        </a:rPr>
                        <a:t>Power consumption I</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&lt;=0.1VA(for each phase)</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4088479132"/>
                  </a:ext>
                </a:extLst>
              </a:tr>
              <a:tr h="354578">
                <a:tc>
                  <a:txBody>
                    <a:bodyPr/>
                    <a:lstStyle/>
                    <a:p>
                      <a:pPr algn="l"/>
                      <a:r>
                        <a:rPr lang="en-US" sz="800" b="1" dirty="0">
                          <a:effectLst/>
                          <a:latin typeface="Aptos" panose="020B0004020202020204" pitchFamily="34" charset="0"/>
                        </a:rPr>
                        <a:t>Max power consumption in voltage circuit with PLC module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5W</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328125313"/>
                  </a:ext>
                </a:extLst>
              </a:tr>
            </a:tbl>
          </a:graphicData>
        </a:graphic>
      </p:graphicFrame>
      <p:sp>
        <p:nvSpPr>
          <p:cNvPr id="21" name="TextBox 20">
            <a:extLst>
              <a:ext uri="{FF2B5EF4-FFF2-40B4-BE49-F238E27FC236}">
                <a16:creationId xmlns:a16="http://schemas.microsoft.com/office/drawing/2014/main" id="{405A637E-449E-4414-4186-FC8C8A08FAF8}"/>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Energy Meters</a:t>
            </a:r>
          </a:p>
        </p:txBody>
      </p:sp>
      <p:grpSp>
        <p:nvGrpSpPr>
          <p:cNvPr id="2" name="Group 1">
            <a:extLst>
              <a:ext uri="{FF2B5EF4-FFF2-40B4-BE49-F238E27FC236}">
                <a16:creationId xmlns:a16="http://schemas.microsoft.com/office/drawing/2014/main" id="{E5ADA237-E445-5D56-F9F3-B3A073D82CBC}"/>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95E73693-BDB7-3348-26B7-72F5BC9B6C6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AA77D658-2644-F8F7-F3B9-37C600ECED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E6C0AEAA-E6AF-8541-3BEE-B2692D0017D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564AE8B-CFD9-D4AD-8E13-354FF71E3B08}"/>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661A76A-D7EB-8611-8ED9-161E727462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B5D34CBB-22E7-7AE3-AD72-B5CABEE45C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3BB1C70B-58AB-B256-3D7D-300EBC54827B}"/>
              </a:ext>
            </a:extLst>
          </p:cNvPr>
          <p:cNvSpPr txBox="1"/>
          <p:nvPr/>
        </p:nvSpPr>
        <p:spPr>
          <a:xfrm>
            <a:off x="3517620" y="4008054"/>
            <a:ext cx="2823978" cy="400110"/>
          </a:xfrm>
          <a:prstGeom prst="rect">
            <a:avLst/>
          </a:prstGeom>
          <a:noFill/>
        </p:spPr>
        <p:txBody>
          <a:bodyPr wrap="none" rtlCol="0">
            <a:spAutoFit/>
          </a:bodyPr>
          <a:lstStyle/>
          <a:p>
            <a:r>
              <a:rPr lang="en-US" sz="2000" b="1" dirty="0" err="1">
                <a:latin typeface="Aptos" panose="020B0004020202020204" pitchFamily="34" charset="0"/>
                <a:ea typeface="Calibri" panose="020F0502020204030204" pitchFamily="34" charset="0"/>
                <a:cs typeface="Calibri" panose="020F0502020204030204" pitchFamily="34" charset="0"/>
              </a:rPr>
              <a:t>Kwh</a:t>
            </a:r>
            <a:r>
              <a:rPr lang="en-US" sz="2000" b="1" dirty="0">
                <a:latin typeface="Aptos" panose="020B0004020202020204" pitchFamily="34" charset="0"/>
                <a:ea typeface="Calibri" panose="020F0502020204030204" pitchFamily="34" charset="0"/>
                <a:cs typeface="Calibri" panose="020F0502020204030204" pitchFamily="34" charset="0"/>
              </a:rPr>
              <a:t> meter with RS 485</a:t>
            </a:r>
          </a:p>
        </p:txBody>
      </p:sp>
      <p:pic>
        <p:nvPicPr>
          <p:cNvPr id="13" name="Picture 12">
            <a:extLst>
              <a:ext uri="{FF2B5EF4-FFF2-40B4-BE49-F238E27FC236}">
                <a16:creationId xmlns:a16="http://schemas.microsoft.com/office/drawing/2014/main" id="{7EA52A98-A7B1-9BAA-A8E7-0ACCC33AC94F}"/>
              </a:ext>
            </a:extLst>
          </p:cNvPr>
          <p:cNvPicPr>
            <a:picLocks noChangeAspect="1"/>
          </p:cNvPicPr>
          <p:nvPr/>
        </p:nvPicPr>
        <p:blipFill>
          <a:blip r:embed="rId3"/>
          <a:stretch>
            <a:fillRect/>
          </a:stretch>
        </p:blipFill>
        <p:spPr>
          <a:xfrm>
            <a:off x="4872842" y="4365574"/>
            <a:ext cx="1223158" cy="1734384"/>
          </a:xfrm>
          <a:prstGeom prst="rect">
            <a:avLst/>
          </a:prstGeom>
        </p:spPr>
      </p:pic>
      <p:pic>
        <p:nvPicPr>
          <p:cNvPr id="16" name="Picture 15">
            <a:extLst>
              <a:ext uri="{FF2B5EF4-FFF2-40B4-BE49-F238E27FC236}">
                <a16:creationId xmlns:a16="http://schemas.microsoft.com/office/drawing/2014/main" id="{66B3D3F2-FF17-E08F-CECA-37414F1F1DF6}"/>
              </a:ext>
            </a:extLst>
          </p:cNvPr>
          <p:cNvPicPr>
            <a:picLocks noChangeAspect="1"/>
          </p:cNvPicPr>
          <p:nvPr/>
        </p:nvPicPr>
        <p:blipFill>
          <a:blip r:embed="rId4"/>
          <a:stretch>
            <a:fillRect/>
          </a:stretch>
        </p:blipFill>
        <p:spPr>
          <a:xfrm>
            <a:off x="3679991" y="4429148"/>
            <a:ext cx="1090805" cy="1711515"/>
          </a:xfrm>
          <a:prstGeom prst="rect">
            <a:avLst/>
          </a:prstGeom>
        </p:spPr>
      </p:pic>
      <p:sp>
        <p:nvSpPr>
          <p:cNvPr id="20" name="TextBox 19">
            <a:extLst>
              <a:ext uri="{FF2B5EF4-FFF2-40B4-BE49-F238E27FC236}">
                <a16:creationId xmlns:a16="http://schemas.microsoft.com/office/drawing/2014/main" id="{5226B771-7437-422A-AF76-C48D4D81289E}"/>
              </a:ext>
            </a:extLst>
          </p:cNvPr>
          <p:cNvSpPr txBox="1"/>
          <p:nvPr/>
        </p:nvSpPr>
        <p:spPr>
          <a:xfrm>
            <a:off x="4770796" y="6091634"/>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2" name="TextBox 21">
            <a:extLst>
              <a:ext uri="{FF2B5EF4-FFF2-40B4-BE49-F238E27FC236}">
                <a16:creationId xmlns:a16="http://schemas.microsoft.com/office/drawing/2014/main" id="{4F534DE7-406F-53F0-982C-0A8F13C8192F}"/>
              </a:ext>
            </a:extLst>
          </p:cNvPr>
          <p:cNvSpPr txBox="1"/>
          <p:nvPr/>
        </p:nvSpPr>
        <p:spPr>
          <a:xfrm>
            <a:off x="3487760" y="6133602"/>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3" name="TextBox 22">
            <a:extLst>
              <a:ext uri="{FF2B5EF4-FFF2-40B4-BE49-F238E27FC236}">
                <a16:creationId xmlns:a16="http://schemas.microsoft.com/office/drawing/2014/main" id="{36B091D4-3905-20CD-ED00-1ABD8E149BFE}"/>
              </a:ext>
            </a:extLst>
          </p:cNvPr>
          <p:cNvSpPr txBox="1"/>
          <p:nvPr/>
        </p:nvSpPr>
        <p:spPr>
          <a:xfrm>
            <a:off x="6937948" y="3970614"/>
            <a:ext cx="5069722" cy="2492990"/>
          </a:xfrm>
          <a:prstGeom prst="rect">
            <a:avLst/>
          </a:prstGeom>
          <a:noFill/>
        </p:spPr>
        <p:txBody>
          <a:bodyPr wrap="square" rtlCol="0">
            <a:spAutoFit/>
          </a:bodyPr>
          <a:lstStyle/>
          <a:p>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Electricity meter </a:t>
            </a:r>
            <a:r>
              <a:rPr lang="en-US" sz="1200" b="1" dirty="0">
                <a:solidFill>
                  <a:srgbClr val="000000"/>
                </a:solidFill>
                <a:latin typeface="Aptos Narrow" panose="020B0004020202020204" pitchFamily="34" charset="0"/>
              </a:rPr>
              <a:t>HXE310 </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3ph, </a:t>
            </a:r>
            <a:r>
              <a:rPr lang="en-US" sz="1200" b="1" dirty="0">
                <a:solidFill>
                  <a:srgbClr val="000000"/>
                </a:solidFill>
                <a:latin typeface="Aptos Narrow" panose="020B0004020202020204" pitchFamily="34" charset="0"/>
              </a:rPr>
              <a:t>HXF300</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 3ph CT</a:t>
            </a:r>
          </a:p>
          <a:p>
            <a:r>
              <a:rPr lang="en-US" sz="1200" dirty="0">
                <a:solidFill>
                  <a:srgbClr val="001A13"/>
                </a:solidFill>
                <a:latin typeface="Aptos Narrow" panose="020B0004020202020204" pitchFamily="34" charset="0"/>
                <a:ea typeface="Calibri" panose="020F0502020204030204" pitchFamily="34" charset="0"/>
                <a:cs typeface="Calibri" panose="020F0502020204030204" pitchFamily="34" charset="0"/>
              </a:rPr>
              <a:t> Smart electricity has built in smart  systems for recording, transmitting and monitoring electricity usage online.</a:t>
            </a:r>
          </a:p>
          <a:p>
            <a:r>
              <a:rPr lang="en-US" sz="1200" dirty="0">
                <a:solidFill>
                  <a:srgbClr val="000000"/>
                </a:solidFill>
                <a:latin typeface="Aptos Narrow" panose="020B0004020202020204" pitchFamily="34" charset="0"/>
              </a:rPr>
              <a:t>kWh, </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and demand measurement</a:t>
            </a:r>
          </a:p>
          <a:p>
            <a:r>
              <a:rPr lang="en-US" sz="1200" dirty="0">
                <a:solidFill>
                  <a:srgbClr val="000000"/>
                </a:solidFill>
                <a:latin typeface="Aptos Narrow" panose="020B0004020202020204" pitchFamily="34" charset="0"/>
              </a:rPr>
              <a:t>Remote control for open/close relay</a:t>
            </a:r>
          </a:p>
          <a:p>
            <a:r>
              <a:rPr lang="en-US" sz="1200" dirty="0">
                <a:solidFill>
                  <a:srgbClr val="000000"/>
                </a:solidFill>
                <a:latin typeface="Aptos Narrow" panose="020B0004020202020204" pitchFamily="34" charset="0"/>
              </a:rPr>
              <a:t>Load profile for 15 minutes, 30 minutes, 1 hour, </a:t>
            </a:r>
            <a:r>
              <a:rPr lang="en-US" sz="1200" dirty="0" err="1">
                <a:solidFill>
                  <a:srgbClr val="000000"/>
                </a:solidFill>
                <a:latin typeface="Aptos Narrow" panose="020B0004020202020204" pitchFamily="34" charset="0"/>
              </a:rPr>
              <a:t>etc</a:t>
            </a:r>
            <a:endParaRPr lang="en-US" sz="1200" dirty="0">
              <a:solidFill>
                <a:srgbClr val="000000"/>
              </a:solidFill>
              <a:latin typeface="Aptos Narrow" panose="020B0004020202020204" pitchFamily="34" charset="0"/>
            </a:endParaRPr>
          </a:p>
          <a:p>
            <a:r>
              <a:rPr lang="en-US" sz="1200" dirty="0">
                <a:solidFill>
                  <a:srgbClr val="000000"/>
                </a:solidFill>
                <a:latin typeface="Aptos Narrow" panose="020B0004020202020204" pitchFamily="34" charset="0"/>
              </a:rPr>
              <a:t>Alerting system and Tamper detection</a:t>
            </a:r>
          </a:p>
          <a:p>
            <a:r>
              <a:rPr lang="en-US" sz="1200" dirty="0">
                <a:solidFill>
                  <a:srgbClr val="000000"/>
                </a:solidFill>
                <a:latin typeface="Aptos Narrow" panose="020B0004020202020204" pitchFamily="34" charset="0"/>
              </a:rPr>
              <a:t>Real-time clock and Calendar</a:t>
            </a:r>
          </a:p>
          <a:p>
            <a:r>
              <a:rPr lang="en-US" sz="1200" dirty="0">
                <a:solidFill>
                  <a:srgbClr val="000000"/>
                </a:solidFill>
                <a:latin typeface="Aptos Narrow" panose="020B0004020202020204" pitchFamily="34" charset="0"/>
              </a:rPr>
              <a:t>Nominal voltage  3×231/400V (</a:t>
            </a:r>
            <a:r>
              <a:rPr lang="en-US" sz="1200" b="1" dirty="0">
                <a:solidFill>
                  <a:srgbClr val="000000"/>
                </a:solidFill>
                <a:latin typeface="Aptos Narrow" panose="020B0004020202020204" pitchFamily="34" charset="0"/>
              </a:rPr>
              <a:t>HXE310), </a:t>
            </a:r>
            <a:r>
              <a:rPr lang="en-US" sz="1200" dirty="0">
                <a:solidFill>
                  <a:srgbClr val="000000"/>
                </a:solidFill>
                <a:latin typeface="Aptos Narrow" panose="020B0004020202020204" pitchFamily="34" charset="0"/>
              </a:rPr>
              <a:t>3×57.7/100V-3×231/400V </a:t>
            </a:r>
            <a:r>
              <a:rPr lang="en-US" sz="1200" b="1" dirty="0">
                <a:solidFill>
                  <a:srgbClr val="000000"/>
                </a:solidFill>
                <a:latin typeface="Aptos Narrow" panose="020B0004020202020204" pitchFamily="34" charset="0"/>
              </a:rPr>
              <a:t>(HXF300)</a:t>
            </a:r>
          </a:p>
          <a:p>
            <a:r>
              <a:rPr lang="en-US" sz="1200" dirty="0">
                <a:solidFill>
                  <a:srgbClr val="000000"/>
                </a:solidFill>
                <a:latin typeface="Aptos Narrow" panose="020B0004020202020204" pitchFamily="34" charset="0"/>
              </a:rPr>
              <a:t>Accuracy kWh/</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Class 1 / Class 2 (IEC) (HXE310)</a:t>
            </a:r>
          </a:p>
          <a:p>
            <a:r>
              <a:rPr lang="en-US" sz="1200" dirty="0">
                <a:solidFill>
                  <a:srgbClr val="000000"/>
                </a:solidFill>
                <a:latin typeface="Aptos Narrow" panose="020B0004020202020204" pitchFamily="34" charset="0"/>
              </a:rPr>
              <a:t>Class 0.5S / Class 2(IEC) (HXE300)</a:t>
            </a:r>
          </a:p>
          <a:p>
            <a:r>
              <a:rPr lang="en-US" sz="1200" dirty="0">
                <a:solidFill>
                  <a:srgbClr val="000000"/>
                </a:solidFill>
                <a:latin typeface="Aptos Narrow" panose="020B0004020202020204" pitchFamily="34" charset="0"/>
              </a:rPr>
              <a:t>Limit operating temperature range -40℃- 70℃</a:t>
            </a:r>
          </a:p>
          <a:p>
            <a:r>
              <a:rPr lang="en-US" sz="1200" dirty="0">
                <a:solidFill>
                  <a:srgbClr val="000000"/>
                </a:solidFill>
                <a:latin typeface="Aptos Narrow" panose="020B0004020202020204" pitchFamily="34" charset="0"/>
              </a:rPr>
              <a:t>Communication Mode : RS485 to be connected to 4G modem or </a:t>
            </a:r>
            <a:r>
              <a:rPr lang="en-US" sz="1200" dirty="0" err="1">
                <a:solidFill>
                  <a:srgbClr val="000000"/>
                </a:solidFill>
                <a:latin typeface="Aptos Narrow" panose="020B0004020202020204" pitchFamily="34" charset="0"/>
              </a:rPr>
              <a:t>LoRA</a:t>
            </a:r>
            <a:r>
              <a:rPr lang="en-US" sz="1200" dirty="0">
                <a:solidFill>
                  <a:srgbClr val="000000"/>
                </a:solidFill>
                <a:latin typeface="Aptos Narrow" panose="020B0004020202020204" pitchFamily="34" charset="0"/>
              </a:rPr>
              <a:t> RTU</a:t>
            </a:r>
            <a:endParaRPr lang="en-US" sz="1200" dirty="0">
              <a:latin typeface="Aptos Narrow" panose="020B000402020202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F62D435-EF4C-9B29-D59A-4EE27CF5E28B}"/>
              </a:ext>
            </a:extLst>
          </p:cNvPr>
          <p:cNvSpPr txBox="1"/>
          <p:nvPr/>
        </p:nvSpPr>
        <p:spPr>
          <a:xfrm>
            <a:off x="3889948" y="1263772"/>
            <a:ext cx="6096000" cy="369332"/>
          </a:xfrm>
          <a:prstGeom prst="rect">
            <a:avLst/>
          </a:prstGeom>
          <a:noFill/>
        </p:spPr>
        <p:txBody>
          <a:bodyPr wrap="square">
            <a:spAutoFit/>
          </a:bodyPr>
          <a:lstStyle/>
          <a:p>
            <a:r>
              <a:rPr lang="en-US" sz="1800" b="1" dirty="0" err="1">
                <a:latin typeface="Aptos" panose="020B0004020202020204" pitchFamily="34" charset="0"/>
                <a:ea typeface="Calibri" panose="020F0502020204030204" pitchFamily="34" charset="0"/>
                <a:cs typeface="Calibri" panose="020F0502020204030204" pitchFamily="34" charset="0"/>
              </a:rPr>
              <a:t>Kwh</a:t>
            </a:r>
            <a:r>
              <a:rPr lang="en-US" sz="1800" b="1" dirty="0">
                <a:latin typeface="Aptos" panose="020B0004020202020204" pitchFamily="34" charset="0"/>
                <a:ea typeface="Calibri" panose="020F0502020204030204" pitchFamily="34" charset="0"/>
                <a:cs typeface="Calibri" panose="020F0502020204030204" pitchFamily="34" charset="0"/>
              </a:rPr>
              <a:t> meter </a:t>
            </a:r>
            <a:r>
              <a:rPr lang="en-US" sz="1800" b="1" dirty="0" err="1">
                <a:latin typeface="Aptos" panose="020B0004020202020204" pitchFamily="34" charset="0"/>
                <a:ea typeface="Calibri" panose="020F0502020204030204" pitchFamily="34" charset="0"/>
                <a:cs typeface="Calibri" panose="020F0502020204030204" pitchFamily="34" charset="0"/>
              </a:rPr>
              <a:t>LoRAWAN</a:t>
            </a:r>
            <a:r>
              <a:rPr lang="en-US" sz="1800" b="1" dirty="0">
                <a:latin typeface="Aptos" panose="020B0004020202020204" pitchFamily="34" charset="0"/>
                <a:ea typeface="Calibri" panose="020F0502020204030204" pitchFamily="34" charset="0"/>
                <a:cs typeface="Calibri" panose="020F0502020204030204" pitchFamily="34" charset="0"/>
              </a:rPr>
              <a:t> Built-in modem</a:t>
            </a:r>
          </a:p>
        </p:txBody>
      </p:sp>
      <p:sp>
        <p:nvSpPr>
          <p:cNvPr id="27" name="TextBox 26">
            <a:extLst>
              <a:ext uri="{FF2B5EF4-FFF2-40B4-BE49-F238E27FC236}">
                <a16:creationId xmlns:a16="http://schemas.microsoft.com/office/drawing/2014/main" id="{232DF423-56C2-0CC3-1A87-0F9D547B69C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0151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3635294" y="1079050"/>
            <a:ext cx="1677190" cy="461665"/>
          </a:xfrm>
          <a:prstGeom prst="rect">
            <a:avLst/>
          </a:prstGeom>
          <a:noFill/>
        </p:spPr>
        <p:txBody>
          <a:bodyPr wrap="none" rtlCol="0">
            <a:spAutoFit/>
          </a:bodyPr>
          <a:lstStyle/>
          <a:p>
            <a:pPr algn="l"/>
            <a:r>
              <a:rPr lang="en-US" sz="2400" b="1" i="0" dirty="0">
                <a:effectLst/>
                <a:latin typeface="Aptos" panose="020B0004020202020204" pitchFamily="34" charset="0"/>
              </a:rPr>
              <a:t>Gas Meter </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789388" y="1598022"/>
            <a:ext cx="5069363" cy="1015663"/>
          </a:xfrm>
          <a:prstGeom prst="rect">
            <a:avLst/>
          </a:prstGeom>
          <a:noFill/>
        </p:spPr>
        <p:txBody>
          <a:bodyPr wrap="square" rtlCol="0">
            <a:spAutoFit/>
          </a:bodyPr>
          <a:lstStyle/>
          <a:p>
            <a:pPr algn="l"/>
            <a:r>
              <a:rPr lang="en-US" sz="1200" b="0" i="0" dirty="0">
                <a:effectLst/>
                <a:latin typeface="Aptos Narrow" panose="020B0004020202020204" pitchFamily="34" charset="0"/>
              </a:rPr>
              <a:t>Two-pipe Diaphragm gas meter G1.6, G2.5, G4 Cooperated with ZENNER International GmbH &amp; Co. K, </a:t>
            </a:r>
            <a:r>
              <a:rPr lang="en-US" sz="1200" b="0" i="0" dirty="0" err="1">
                <a:effectLst/>
                <a:latin typeface="Aptos Narrow" panose="020B0004020202020204" pitchFamily="34" charset="0"/>
              </a:rPr>
              <a:t>Atmos®LoRa</a:t>
            </a:r>
            <a:r>
              <a:rPr lang="en-US" sz="1200" b="0" i="0" dirty="0">
                <a:effectLst/>
                <a:latin typeface="Aptos Narrow" panose="020B0004020202020204" pitchFamily="34" charset="0"/>
              </a:rPr>
              <a:t> Series are credit gas meters employing the </a:t>
            </a:r>
            <a:r>
              <a:rPr lang="en-US" sz="1200" b="0" i="0" dirty="0" err="1">
                <a:effectLst/>
                <a:latin typeface="Aptos Narrow" panose="020B0004020202020204" pitchFamily="34" charset="0"/>
              </a:rPr>
              <a:t>Sindcon's</a:t>
            </a:r>
            <a:r>
              <a:rPr lang="en-US" sz="1200" b="0" i="0" dirty="0">
                <a:effectLst/>
                <a:latin typeface="Aptos Narrow" panose="020B0004020202020204" pitchFamily="34" charset="0"/>
              </a:rPr>
              <a:t> advanced technology in IOT to build a reliable wireless communication system for gas meter.</a:t>
            </a:r>
          </a:p>
          <a:p>
            <a:pPr algn="l"/>
            <a:endParaRPr lang="en-US" sz="1200" b="0" i="0" dirty="0">
              <a:effectLst/>
              <a:highlight>
                <a:srgbClr val="FFFFFF"/>
              </a:highlight>
              <a:latin typeface="-apple-system"/>
            </a:endParaRPr>
          </a:p>
        </p:txBody>
      </p:sp>
      <p:pic>
        <p:nvPicPr>
          <p:cNvPr id="4" name="Picture 3">
            <a:extLst>
              <a:ext uri="{FF2B5EF4-FFF2-40B4-BE49-F238E27FC236}">
                <a16:creationId xmlns:a16="http://schemas.microsoft.com/office/drawing/2014/main" id="{7DAF352E-2D6E-5020-EA93-C00A4E492A3A}"/>
              </a:ext>
            </a:extLst>
          </p:cNvPr>
          <p:cNvPicPr>
            <a:picLocks noChangeAspect="1"/>
          </p:cNvPicPr>
          <p:nvPr/>
        </p:nvPicPr>
        <p:blipFill>
          <a:blip r:embed="rId2"/>
          <a:stretch>
            <a:fillRect/>
          </a:stretch>
        </p:blipFill>
        <p:spPr>
          <a:xfrm>
            <a:off x="4423166" y="1887322"/>
            <a:ext cx="1958894" cy="1958894"/>
          </a:xfrm>
          <a:prstGeom prst="rect">
            <a:avLst/>
          </a:prstGeom>
        </p:spPr>
      </p:pic>
      <p:graphicFrame>
        <p:nvGraphicFramePr>
          <p:cNvPr id="9" name="Table 8">
            <a:extLst>
              <a:ext uri="{FF2B5EF4-FFF2-40B4-BE49-F238E27FC236}">
                <a16:creationId xmlns:a16="http://schemas.microsoft.com/office/drawing/2014/main" id="{17562C80-1B5E-30FA-818C-25410FB5B57E}"/>
              </a:ext>
            </a:extLst>
          </p:cNvPr>
          <p:cNvGraphicFramePr>
            <a:graphicFrameLocks noGrp="1"/>
          </p:cNvGraphicFramePr>
          <p:nvPr>
            <p:extLst>
              <p:ext uri="{D42A27DB-BD31-4B8C-83A1-F6EECF244321}">
                <p14:modId xmlns:p14="http://schemas.microsoft.com/office/powerpoint/2010/main" val="2891905388"/>
              </p:ext>
            </p:extLst>
          </p:nvPr>
        </p:nvGraphicFramePr>
        <p:xfrm>
          <a:off x="6814805" y="2602437"/>
          <a:ext cx="4112275" cy="3286462"/>
        </p:xfrm>
        <a:graphic>
          <a:graphicData uri="http://schemas.openxmlformats.org/drawingml/2006/table">
            <a:tbl>
              <a:tblPr/>
              <a:tblGrid>
                <a:gridCol w="1761793">
                  <a:extLst>
                    <a:ext uri="{9D8B030D-6E8A-4147-A177-3AD203B41FA5}">
                      <a16:colId xmlns:a16="http://schemas.microsoft.com/office/drawing/2014/main" val="2470342555"/>
                    </a:ext>
                  </a:extLst>
                </a:gridCol>
                <a:gridCol w="2350482">
                  <a:extLst>
                    <a:ext uri="{9D8B030D-6E8A-4147-A177-3AD203B41FA5}">
                      <a16:colId xmlns:a16="http://schemas.microsoft.com/office/drawing/2014/main" val="2425590435"/>
                    </a:ext>
                  </a:extLst>
                </a:gridCol>
              </a:tblGrid>
              <a:tr h="159086">
                <a:tc>
                  <a:txBody>
                    <a:bodyPr/>
                    <a:lstStyle/>
                    <a:p>
                      <a:pPr algn="l"/>
                      <a:r>
                        <a:rPr lang="en-US" sz="900" b="1" dirty="0">
                          <a:effectLst/>
                          <a:latin typeface="Aptos Narrow" panose="020B0004020202020204" pitchFamily="34" charset="0"/>
                        </a:rPr>
                        <a:t>Type</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G1.6 / G2.6 / G4</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962058909"/>
                  </a:ext>
                </a:extLst>
              </a:tr>
              <a:tr h="166594">
                <a:tc>
                  <a:txBody>
                    <a:bodyPr/>
                    <a:lstStyle/>
                    <a:p>
                      <a:pPr algn="l"/>
                      <a:r>
                        <a:rPr lang="en-US" sz="900" b="1" dirty="0" err="1">
                          <a:effectLst/>
                          <a:latin typeface="Aptos Narrow" panose="020B0004020202020204" pitchFamily="34" charset="0"/>
                        </a:rPr>
                        <a:t>Norminal</a:t>
                      </a:r>
                      <a:r>
                        <a:rPr lang="en-US" sz="900" b="1" dirty="0">
                          <a:effectLst/>
                          <a:latin typeface="Aptos Narrow" panose="020B0004020202020204" pitchFamily="34" charset="0"/>
                        </a:rPr>
                        <a:t> flowrate (Qn)</a:t>
                      </a:r>
                    </a:p>
                  </a:txBody>
                  <a:tcPr marL="5252" marR="5252" marT="5252" marB="5252" anchor="ctr">
                    <a:lnL>
                      <a:noFill/>
                    </a:lnL>
                    <a:lnR>
                      <a:noFill/>
                    </a:lnR>
                    <a:lnT>
                      <a:noFill/>
                    </a:lnT>
                    <a:lnB>
                      <a:noFill/>
                    </a:lnB>
                    <a:solidFill>
                      <a:srgbClr val="FFFFFF"/>
                    </a:solidFill>
                  </a:tcPr>
                </a:tc>
                <a:tc>
                  <a:txBody>
                    <a:bodyPr/>
                    <a:lstStyle/>
                    <a:p>
                      <a:pPr algn="l"/>
                      <a:r>
                        <a:rPr lang="pt-BR" sz="900" dirty="0">
                          <a:effectLst/>
                          <a:latin typeface="Aptos Narrow" panose="020B0004020202020204" pitchFamily="34" charset="0"/>
                        </a:rPr>
                        <a:t>1.6 / 2.5 / 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799079387"/>
                  </a:ext>
                </a:extLst>
              </a:tr>
              <a:tr h="166033">
                <a:tc>
                  <a:txBody>
                    <a:bodyPr/>
                    <a:lstStyle/>
                    <a:p>
                      <a:pPr algn="l"/>
                      <a:r>
                        <a:rPr lang="en-US" sz="900" b="1" dirty="0">
                          <a:effectLst/>
                          <a:latin typeface="Aptos Narrow" panose="020B0004020202020204" pitchFamily="34" charset="0"/>
                        </a:rPr>
                        <a:t>Maximum flowrate (</a:t>
                      </a:r>
                      <a:r>
                        <a:rPr lang="en-US" sz="900" b="1" dirty="0" err="1">
                          <a:effectLst/>
                          <a:latin typeface="Aptos Narrow" panose="020B0004020202020204" pitchFamily="34" charset="0"/>
                        </a:rPr>
                        <a:t>Qmax</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2F2F2"/>
                    </a:solidFill>
                  </a:tcPr>
                </a:tc>
                <a:tc>
                  <a:txBody>
                    <a:bodyPr/>
                    <a:lstStyle/>
                    <a:p>
                      <a:pPr algn="l"/>
                      <a:r>
                        <a:rPr lang="pt-BR" sz="900" dirty="0">
                          <a:effectLst/>
                          <a:latin typeface="Aptos Narrow" panose="020B0004020202020204" pitchFamily="34" charset="0"/>
                        </a:rPr>
                        <a:t>2.5 / 4 / 6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26390772"/>
                  </a:ext>
                </a:extLst>
              </a:tr>
              <a:tr h="159086">
                <a:tc>
                  <a:txBody>
                    <a:bodyPr/>
                    <a:lstStyle/>
                    <a:p>
                      <a:pPr algn="l"/>
                      <a:r>
                        <a:rPr lang="en-US" sz="900" b="1" dirty="0">
                          <a:effectLst/>
                          <a:latin typeface="Aptos Narrow" panose="020B0004020202020204" pitchFamily="34" charset="0"/>
                        </a:rPr>
                        <a:t>Minimum flowrate (</a:t>
                      </a:r>
                      <a:r>
                        <a:rPr lang="en-US" sz="900" b="1" dirty="0" err="1">
                          <a:effectLst/>
                          <a:latin typeface="Aptos Narrow" panose="020B0004020202020204" pitchFamily="34" charset="0"/>
                        </a:rPr>
                        <a:t>Qmin</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FFFFF"/>
                    </a:solidFill>
                  </a:tcPr>
                </a:tc>
                <a:tc>
                  <a:txBody>
                    <a:bodyPr/>
                    <a:lstStyle/>
                    <a:p>
                      <a:pPr algn="l"/>
                      <a:r>
                        <a:rPr lang="pt-BR" sz="900" dirty="0">
                          <a:effectLst/>
                          <a:latin typeface="Aptos Narrow" panose="020B0004020202020204" pitchFamily="34" charset="0"/>
                        </a:rPr>
                        <a:t>0.016 / 0.0025 / 0.04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500182657"/>
                  </a:ext>
                </a:extLst>
              </a:tr>
              <a:tr h="195158">
                <a:tc>
                  <a:txBody>
                    <a:bodyPr/>
                    <a:lstStyle/>
                    <a:p>
                      <a:pPr algn="l"/>
                      <a:r>
                        <a:rPr lang="en-US" sz="900" b="1" dirty="0">
                          <a:effectLst/>
                          <a:latin typeface="Aptos Narrow" panose="020B0004020202020204" pitchFamily="34" charset="0"/>
                        </a:rPr>
                        <a:t>Maximum operating pressure</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0.5 Bar</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91058289"/>
                  </a:ext>
                </a:extLst>
              </a:tr>
              <a:tr h="159086">
                <a:tc>
                  <a:txBody>
                    <a:bodyPr/>
                    <a:lstStyle/>
                    <a:p>
                      <a:pPr algn="l"/>
                      <a:r>
                        <a:rPr lang="en-US" sz="900" b="1" dirty="0">
                          <a:effectLst/>
                          <a:latin typeface="Aptos Narrow" panose="020B0004020202020204" pitchFamily="34" charset="0"/>
                        </a:rPr>
                        <a:t>Maximum permissible errors</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±1.5%</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887259933"/>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0.1Qmax≤Q≤Qmax ±3% / ±3% / ±3%</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63047495"/>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Qmin≤Q≤0.1Qmin ≤2 / ≤2 / ≤2 (mbar)</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1459447716"/>
                  </a:ext>
                </a:extLst>
              </a:tr>
              <a:tr h="180787">
                <a:tc>
                  <a:txBody>
                    <a:bodyPr/>
                    <a:lstStyle/>
                    <a:p>
                      <a:pPr algn="l"/>
                      <a:r>
                        <a:rPr lang="en-US" sz="900" b="1" dirty="0">
                          <a:effectLst/>
                          <a:latin typeface="Aptos Narrow" panose="020B0004020202020204" pitchFamily="34" charset="0"/>
                        </a:rPr>
                        <a:t>Max pressure loss</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99999.998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16900834"/>
                  </a:ext>
                </a:extLst>
              </a:tr>
              <a:tr h="179862">
                <a:tc>
                  <a:txBody>
                    <a:bodyPr/>
                    <a:lstStyle/>
                    <a:p>
                      <a:pPr algn="l"/>
                      <a:r>
                        <a:rPr lang="en-US" sz="900" b="1" dirty="0">
                          <a:effectLst/>
                          <a:latin typeface="Aptos Narrow" panose="020B0004020202020204" pitchFamily="34" charset="0"/>
                        </a:rPr>
                        <a:t>Display field max</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0.0002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021119271"/>
                  </a:ext>
                </a:extLst>
              </a:tr>
              <a:tr h="194630">
                <a:tc>
                  <a:txBody>
                    <a:bodyPr/>
                    <a:lstStyle/>
                    <a:p>
                      <a:pPr algn="l"/>
                      <a:r>
                        <a:rPr lang="en-US" sz="900" b="1" dirty="0">
                          <a:effectLst/>
                          <a:latin typeface="Aptos Narrow" panose="020B0004020202020204" pitchFamily="34" charset="0"/>
                        </a:rPr>
                        <a:t>Display field min</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1.2 dm³</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77196696"/>
                  </a:ext>
                </a:extLst>
              </a:tr>
              <a:tr h="167883">
                <a:tc>
                  <a:txBody>
                    <a:bodyPr/>
                    <a:lstStyle/>
                    <a:p>
                      <a:pPr algn="l"/>
                      <a:r>
                        <a:rPr lang="en-US" sz="900" b="1" dirty="0">
                          <a:effectLst/>
                          <a:latin typeface="Aptos Narrow" panose="020B0004020202020204" pitchFamily="34" charset="0"/>
                        </a:rPr>
                        <a:t>Cyclic Volume</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1.5 class</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48750961"/>
                  </a:ext>
                </a:extLst>
              </a:tr>
              <a:tr h="204775">
                <a:tc>
                  <a:txBody>
                    <a:bodyPr/>
                    <a:lstStyle/>
                    <a:p>
                      <a:pPr algn="l"/>
                      <a:r>
                        <a:rPr lang="en-US" sz="900" b="1" dirty="0">
                          <a:effectLst/>
                          <a:latin typeface="Aptos Narrow" panose="020B0004020202020204" pitchFamily="34" charset="0"/>
                        </a:rPr>
                        <a:t>Working voltage</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4.5/6 V</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76911546"/>
                  </a:ext>
                </a:extLst>
              </a:tr>
              <a:tr h="160500">
                <a:tc>
                  <a:txBody>
                    <a:bodyPr/>
                    <a:lstStyle/>
                    <a:p>
                      <a:pPr algn="l"/>
                      <a:r>
                        <a:rPr lang="en-US" sz="900" b="1" dirty="0">
                          <a:effectLst/>
                          <a:latin typeface="Aptos Narrow" panose="020B0004020202020204" pitchFamily="34" charset="0"/>
                        </a:rPr>
                        <a:t>Communication Protocol</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Standard </a:t>
                      </a:r>
                      <a:r>
                        <a:rPr lang="en-US" sz="900" dirty="0" err="1">
                          <a:effectLst/>
                          <a:latin typeface="Aptos Narrow" panose="020B0004020202020204" pitchFamily="34" charset="0"/>
                        </a:rPr>
                        <a:t>LoRaWAN</a:t>
                      </a:r>
                      <a:r>
                        <a:rPr lang="en-US" sz="900" dirty="0">
                          <a:effectLst/>
                          <a:latin typeface="Aptos Narrow" panose="020B0004020202020204" pitchFamily="34" charset="0"/>
                        </a:rPr>
                        <a:t> Class A</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446118177"/>
                  </a:ext>
                </a:extLst>
              </a:tr>
              <a:tr h="167378">
                <a:tc>
                  <a:txBody>
                    <a:bodyPr/>
                    <a:lstStyle/>
                    <a:p>
                      <a:pPr algn="l"/>
                      <a:r>
                        <a:rPr lang="en-US" sz="900" b="1" dirty="0">
                          <a:effectLst/>
                          <a:latin typeface="Aptos Narrow" panose="020B0004020202020204" pitchFamily="34" charset="0"/>
                        </a:rPr>
                        <a:t>Frequency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Can support 470MHz, 916MHz, 923MHz</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77881327"/>
                  </a:ext>
                </a:extLst>
              </a:tr>
              <a:tr h="159086">
                <a:tc>
                  <a:txBody>
                    <a:bodyPr/>
                    <a:lstStyle/>
                    <a:p>
                      <a:pPr algn="l"/>
                      <a:r>
                        <a:rPr lang="en-US" sz="900" b="1" dirty="0">
                          <a:effectLst/>
                          <a:latin typeface="Aptos Narrow" panose="020B0004020202020204" pitchFamily="34" charset="0"/>
                        </a:rPr>
                        <a:t>TX Power</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+20dBm</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919142374"/>
                  </a:ext>
                </a:extLst>
              </a:tr>
              <a:tr h="194630">
                <a:tc>
                  <a:txBody>
                    <a:bodyPr/>
                    <a:lstStyle/>
                    <a:p>
                      <a:pPr algn="l"/>
                      <a:r>
                        <a:rPr lang="en-US" sz="900" b="1" dirty="0">
                          <a:effectLst/>
                          <a:latin typeface="Aptos Narrow" panose="020B0004020202020204" pitchFamily="34" charset="0"/>
                        </a:rPr>
                        <a:t>RX sensitivity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Down to-137dBm</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42460907"/>
                  </a:ext>
                </a:extLst>
              </a:tr>
              <a:tr h="159086">
                <a:tc>
                  <a:txBody>
                    <a:bodyPr/>
                    <a:lstStyle/>
                    <a:p>
                      <a:pPr algn="l"/>
                      <a:r>
                        <a:rPr lang="en-US" sz="900" b="1" dirty="0" err="1">
                          <a:effectLst/>
                          <a:latin typeface="Aptos Narrow" panose="020B0004020202020204" pitchFamily="34" charset="0"/>
                        </a:rPr>
                        <a:t>Bandwith</a:t>
                      </a:r>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125KHz</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563972092"/>
                  </a:ext>
                </a:extLst>
              </a:tr>
              <a:tr h="194630">
                <a:tc>
                  <a:txBody>
                    <a:bodyPr/>
                    <a:lstStyle/>
                    <a:p>
                      <a:pPr algn="l"/>
                      <a:r>
                        <a:rPr lang="en-US" sz="900" b="1" dirty="0">
                          <a:effectLst/>
                          <a:latin typeface="Aptos Narrow" panose="020B0004020202020204" pitchFamily="34" charset="0"/>
                        </a:rPr>
                        <a:t>Local LCD Display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Yes</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2987833312"/>
                  </a:ext>
                </a:extLst>
              </a:tr>
            </a:tbl>
          </a:graphicData>
        </a:graphic>
      </p:graphicFrame>
      <p:pic>
        <p:nvPicPr>
          <p:cNvPr id="15" name="Picture 14">
            <a:extLst>
              <a:ext uri="{FF2B5EF4-FFF2-40B4-BE49-F238E27FC236}">
                <a16:creationId xmlns:a16="http://schemas.microsoft.com/office/drawing/2014/main" id="{15AB1FF3-21C6-86FE-534B-1A3B1CFFEC36}"/>
              </a:ext>
            </a:extLst>
          </p:cNvPr>
          <p:cNvPicPr>
            <a:picLocks noChangeAspect="1"/>
          </p:cNvPicPr>
          <p:nvPr/>
        </p:nvPicPr>
        <p:blipFill rotWithShape="1">
          <a:blip r:embed="rId3"/>
          <a:srcRect l="18975" t="-5284" r="20351" b="5284"/>
          <a:stretch/>
        </p:blipFill>
        <p:spPr>
          <a:xfrm>
            <a:off x="4288057" y="4024675"/>
            <a:ext cx="2229111" cy="2066543"/>
          </a:xfrm>
          <a:prstGeom prst="rect">
            <a:avLst/>
          </a:prstGeom>
        </p:spPr>
      </p:pic>
      <p:grpSp>
        <p:nvGrpSpPr>
          <p:cNvPr id="2" name="Group 1">
            <a:extLst>
              <a:ext uri="{FF2B5EF4-FFF2-40B4-BE49-F238E27FC236}">
                <a16:creationId xmlns:a16="http://schemas.microsoft.com/office/drawing/2014/main" id="{37CD73FD-ADA6-6375-A948-6855C1684CFE}"/>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765C522-B8A7-92B5-8FDF-D3DD4D32E71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E1E191A0-6705-C70B-6D3F-EA9DA9AF279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EF1A46C-1DCC-7381-F4DE-9AE30E16904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25341AED-D1A2-AA30-70C3-57DAD99F7EF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9B0AE422-9026-1E5B-9E20-63F7F8E0CC6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92DA4E11-A507-A2C1-F4A1-B7D66C00E3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EF33C187-DCDB-6C5D-8FFC-326A18130191}"/>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27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5028640" y="945021"/>
            <a:ext cx="3399264" cy="400110"/>
          </a:xfrm>
          <a:prstGeom prst="rect">
            <a:avLst/>
          </a:prstGeom>
          <a:noFill/>
        </p:spPr>
        <p:txBody>
          <a:bodyPr wrap="none" rtlCol="0">
            <a:spAutoFit/>
          </a:bodyPr>
          <a:lstStyle/>
          <a:p>
            <a:pPr algn="l"/>
            <a:r>
              <a:rPr lang="nl-NL" sz="2000" b="1" i="0" dirty="0">
                <a:effectLst/>
                <a:latin typeface="Aptos" panose="020B0004020202020204" pitchFamily="34" charset="0"/>
              </a:rPr>
              <a:t>Water Meter (Dn.15 – Dn.25)</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431702" y="1455773"/>
            <a:ext cx="3077808" cy="1754326"/>
          </a:xfrm>
          <a:prstGeom prst="rect">
            <a:avLst/>
          </a:prstGeom>
          <a:noFill/>
        </p:spPr>
        <p:txBody>
          <a:bodyPr wrap="square" rtlCol="0">
            <a:spAutoFit/>
          </a:bodyPr>
          <a:lstStyle/>
          <a:p>
            <a:pPr algn="just"/>
            <a:r>
              <a:rPr lang="en-US" sz="1200" b="0" i="0" dirty="0">
                <a:effectLst/>
                <a:latin typeface="Aptos Narrow" panose="020B0004020202020204" pitchFamily="34" charset="0"/>
              </a:rPr>
              <a:t>The </a:t>
            </a:r>
            <a:r>
              <a:rPr lang="en-US" sz="1200" b="0" i="0" dirty="0" err="1">
                <a:effectLst/>
                <a:latin typeface="Aptos Narrow" panose="020B0004020202020204" pitchFamily="34" charset="0"/>
              </a:rPr>
              <a:t>Mercury®LoRa</a:t>
            </a:r>
            <a:r>
              <a:rPr lang="en-US" sz="1200" b="0" i="0" dirty="0">
                <a:effectLst/>
                <a:latin typeface="Aptos Narrow" panose="020B0004020202020204" pitchFamily="34" charset="0"/>
              </a:rPr>
              <a:t> series LXSGF model is IMPELLER (turbine) water meter with build-in valve, dry type register for residential application with sizes from Dn15 to Dn25. LXSGF model consist of mechanical water meter, electric ball valve, intelligent unit (IU), with </a:t>
            </a:r>
            <a:r>
              <a:rPr lang="en-US" sz="1200" b="0" i="0" dirty="0" err="1">
                <a:effectLst/>
                <a:latin typeface="Aptos Narrow" panose="020B0004020202020204" pitchFamily="34" charset="0"/>
              </a:rPr>
              <a:t>LoRaWAN</a:t>
            </a:r>
            <a:r>
              <a:rPr lang="en-US" sz="1200" b="0" i="0" dirty="0">
                <a:effectLst/>
                <a:latin typeface="Aptos Narrow" panose="020B0004020202020204" pitchFamily="34" charset="0"/>
              </a:rPr>
              <a:t> wireless technique and bult-in lithium battery</a:t>
            </a:r>
          </a:p>
          <a:p>
            <a:pPr algn="l"/>
            <a:endParaRPr lang="en-US" sz="1200" b="0" i="0" dirty="0">
              <a:effectLst/>
              <a:highlight>
                <a:srgbClr val="FFFFFF"/>
              </a:highlight>
              <a:latin typeface="-apple-system"/>
            </a:endParaRPr>
          </a:p>
        </p:txBody>
      </p:sp>
      <p:pic>
        <p:nvPicPr>
          <p:cNvPr id="2" name="Picture 1">
            <a:extLst>
              <a:ext uri="{FF2B5EF4-FFF2-40B4-BE49-F238E27FC236}">
                <a16:creationId xmlns:a16="http://schemas.microsoft.com/office/drawing/2014/main" id="{4511B9B3-DF41-BDD6-8D10-62CD1CA748DC}"/>
              </a:ext>
            </a:extLst>
          </p:cNvPr>
          <p:cNvPicPr>
            <a:picLocks noChangeAspect="1"/>
          </p:cNvPicPr>
          <p:nvPr/>
        </p:nvPicPr>
        <p:blipFill>
          <a:blip r:embed="rId2"/>
          <a:stretch>
            <a:fillRect/>
          </a:stretch>
        </p:blipFill>
        <p:spPr>
          <a:xfrm>
            <a:off x="5113924" y="1373301"/>
            <a:ext cx="1089082" cy="1749336"/>
          </a:xfrm>
          <a:prstGeom prst="rect">
            <a:avLst/>
          </a:prstGeom>
        </p:spPr>
      </p:pic>
      <p:graphicFrame>
        <p:nvGraphicFramePr>
          <p:cNvPr id="3" name="Table 2">
            <a:extLst>
              <a:ext uri="{FF2B5EF4-FFF2-40B4-BE49-F238E27FC236}">
                <a16:creationId xmlns:a16="http://schemas.microsoft.com/office/drawing/2014/main" id="{59CAB5E9-670B-E618-61EB-8AA9F3DA591E}"/>
              </a:ext>
            </a:extLst>
          </p:cNvPr>
          <p:cNvGraphicFramePr>
            <a:graphicFrameLocks noGrp="1"/>
          </p:cNvGraphicFramePr>
          <p:nvPr>
            <p:extLst>
              <p:ext uri="{D42A27DB-BD31-4B8C-83A1-F6EECF244321}">
                <p14:modId xmlns:p14="http://schemas.microsoft.com/office/powerpoint/2010/main" val="3793452612"/>
              </p:ext>
            </p:extLst>
          </p:nvPr>
        </p:nvGraphicFramePr>
        <p:xfrm>
          <a:off x="5057855" y="3266440"/>
          <a:ext cx="4705756" cy="3053723"/>
        </p:xfrm>
        <a:graphic>
          <a:graphicData uri="http://schemas.openxmlformats.org/drawingml/2006/table">
            <a:tbl>
              <a:tblPr/>
              <a:tblGrid>
                <a:gridCol w="1637407">
                  <a:extLst>
                    <a:ext uri="{9D8B030D-6E8A-4147-A177-3AD203B41FA5}">
                      <a16:colId xmlns:a16="http://schemas.microsoft.com/office/drawing/2014/main" val="1589586545"/>
                    </a:ext>
                  </a:extLst>
                </a:gridCol>
                <a:gridCol w="3068349">
                  <a:extLst>
                    <a:ext uri="{9D8B030D-6E8A-4147-A177-3AD203B41FA5}">
                      <a16:colId xmlns:a16="http://schemas.microsoft.com/office/drawing/2014/main" val="664078531"/>
                    </a:ext>
                  </a:extLst>
                </a:gridCol>
              </a:tblGrid>
              <a:tr h="233984">
                <a:tc>
                  <a:txBody>
                    <a:bodyPr/>
                    <a:lstStyle/>
                    <a:p>
                      <a:pPr algn="l"/>
                      <a:r>
                        <a:rPr lang="en-US" sz="1000" b="1" dirty="0">
                          <a:effectLst/>
                          <a:latin typeface="Aptos Narrow" panose="020B0004020202020204" pitchFamily="34" charset="0"/>
                        </a:rPr>
                        <a:t>Working voltage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3.6V</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34509173"/>
                  </a:ext>
                </a:extLst>
              </a:tr>
              <a:tr h="209939">
                <a:tc>
                  <a:txBody>
                    <a:bodyPr/>
                    <a:lstStyle/>
                    <a:p>
                      <a:pPr algn="l"/>
                      <a:r>
                        <a:rPr lang="en-US" sz="1000" b="1" dirty="0">
                          <a:effectLst/>
                          <a:latin typeface="Aptos Narrow" panose="020B0004020202020204" pitchFamily="34" charset="0"/>
                        </a:rPr>
                        <a:t>Data collecting way</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Dual Magnetic Sensor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85865259"/>
                  </a:ext>
                </a:extLst>
              </a:tr>
              <a:tr h="183113">
                <a:tc>
                  <a:txBody>
                    <a:bodyPr/>
                    <a:lstStyle/>
                    <a:p>
                      <a:pPr algn="l"/>
                      <a:r>
                        <a:rPr lang="en-US" sz="1000" b="1" dirty="0">
                          <a:effectLst/>
                          <a:latin typeface="Aptos Narrow" panose="020B0004020202020204" pitchFamily="34" charset="0"/>
                        </a:rPr>
                        <a:t>Communication mode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err="1">
                          <a:effectLst/>
                          <a:latin typeface="Aptos Narrow" panose="020B0004020202020204" pitchFamily="34" charset="0"/>
                        </a:rPr>
                        <a:t>LoRaWAN</a:t>
                      </a:r>
                      <a:endParaRPr lang="en-US" sz="1000" dirty="0">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54479595"/>
                  </a:ext>
                </a:extLst>
              </a:tr>
              <a:tr h="342417">
                <a:tc>
                  <a:txBody>
                    <a:bodyPr/>
                    <a:lstStyle/>
                    <a:p>
                      <a:pPr algn="l"/>
                      <a:r>
                        <a:rPr lang="en-US" sz="1000" b="1" dirty="0">
                          <a:effectLst/>
                          <a:latin typeface="Aptos Narrow" panose="020B0004020202020204" pitchFamily="34" charset="0"/>
                        </a:rPr>
                        <a:t>Working frequency</a:t>
                      </a:r>
                    </a:p>
                  </a:txBody>
                  <a:tcPr marL="5705" marR="5705" marT="5705" marB="5705">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916 --- 919MHz (25mW EIRP with duty cycle of &lt;= 1% frequency hopping or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49997543"/>
                  </a:ext>
                </a:extLst>
              </a:tr>
              <a:tr h="175570">
                <a:tc>
                  <a:txBody>
                    <a:bodyPr/>
                    <a:lstStyle/>
                    <a:p>
                      <a:pPr algn="l"/>
                      <a:endParaRPr lang="en-US" sz="1000" b="1" dirty="0">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919 --- 923MHz (500mV EIRP)</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58030921"/>
                  </a:ext>
                </a:extLst>
              </a:tr>
              <a:tr h="210342">
                <a:tc>
                  <a:txBody>
                    <a:bodyPr/>
                    <a:lstStyle/>
                    <a:p>
                      <a:pPr algn="l"/>
                      <a:r>
                        <a:rPr lang="en-US" sz="1000" b="1" dirty="0">
                          <a:effectLst/>
                          <a:latin typeface="Aptos Narrow" panose="020B0004020202020204" pitchFamily="34" charset="0"/>
                        </a:rPr>
                        <a:t>Channels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8 settable channels with bandwidth of 125kHz</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52258194"/>
                  </a:ext>
                </a:extLst>
              </a:tr>
              <a:tr h="175570">
                <a:tc>
                  <a:txBody>
                    <a:bodyPr/>
                    <a:lstStyle/>
                    <a:p>
                      <a:pPr algn="l"/>
                      <a:r>
                        <a:rPr lang="en-US" sz="1000" b="1" dirty="0">
                          <a:effectLst/>
                          <a:latin typeface="Aptos Narrow" panose="020B0004020202020204" pitchFamily="34" charset="0"/>
                        </a:rPr>
                        <a:t>TX power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14dBm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66977873"/>
                  </a:ext>
                </a:extLst>
              </a:tr>
              <a:tr h="175570">
                <a:tc>
                  <a:txBody>
                    <a:bodyPr/>
                    <a:lstStyle/>
                    <a:p>
                      <a:pPr algn="l"/>
                      <a:r>
                        <a:rPr lang="en-US" sz="1000" b="1" dirty="0">
                          <a:effectLst/>
                          <a:latin typeface="Aptos Narrow" panose="020B0004020202020204" pitchFamily="34" charset="0"/>
                        </a:rPr>
                        <a:t>RX sensitivities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Down to - 137dBm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37847850"/>
                  </a:ext>
                </a:extLst>
              </a:tr>
              <a:tr h="225076">
                <a:tc>
                  <a:txBody>
                    <a:bodyPr/>
                    <a:lstStyle/>
                    <a:p>
                      <a:pPr algn="l"/>
                      <a:r>
                        <a:rPr lang="en-US" sz="1000" b="1" dirty="0">
                          <a:effectLst/>
                          <a:latin typeface="Aptos Narrow" panose="020B0004020202020204" pitchFamily="34" charset="0"/>
                        </a:rPr>
                        <a:t>Communication distance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3km to 10km (eyesight distance in open space)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2954997"/>
                  </a:ext>
                </a:extLst>
              </a:tr>
              <a:tr h="175570">
                <a:tc>
                  <a:txBody>
                    <a:bodyPr/>
                    <a:lstStyle/>
                    <a:p>
                      <a:pPr algn="l"/>
                      <a:r>
                        <a:rPr lang="en-US" sz="1000" b="1" dirty="0">
                          <a:effectLst/>
                          <a:latin typeface="Aptos Narrow" panose="020B0004020202020204" pitchFamily="34" charset="0"/>
                        </a:rPr>
                        <a:t>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980bps ~ 3.125kbps (adaptive 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65152139"/>
                  </a:ext>
                </a:extLst>
              </a:tr>
              <a:tr h="221749">
                <a:tc>
                  <a:txBody>
                    <a:bodyPr/>
                    <a:lstStyle/>
                    <a:p>
                      <a:pPr algn="l"/>
                      <a:r>
                        <a:rPr lang="en-US" sz="1000" b="1" dirty="0">
                          <a:effectLst/>
                          <a:latin typeface="Aptos Narrow" panose="020B0004020202020204" pitchFamily="34" charset="0"/>
                        </a:rPr>
                        <a:t>Listen Before Talk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Yes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02198807"/>
                  </a:ext>
                </a:extLst>
              </a:tr>
              <a:tr h="210342">
                <a:tc>
                  <a:txBody>
                    <a:bodyPr/>
                    <a:lstStyle/>
                    <a:p>
                      <a:pPr algn="l"/>
                      <a:r>
                        <a:rPr lang="en-US" sz="1000" b="1" dirty="0">
                          <a:effectLst/>
                          <a:latin typeface="Aptos Narrow" panose="020B0004020202020204" pitchFamily="34" charset="0"/>
                        </a:rPr>
                        <a:t>Standby current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&lt;= 40uA</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0260189"/>
                  </a:ext>
                </a:extLst>
              </a:tr>
              <a:tr h="175570">
                <a:tc>
                  <a:txBody>
                    <a:bodyPr/>
                    <a:lstStyle/>
                    <a:p>
                      <a:pPr algn="l"/>
                      <a:r>
                        <a:rPr lang="en-US" sz="1000" b="1" dirty="0">
                          <a:effectLst/>
                          <a:latin typeface="Aptos Narrow" panose="020B0004020202020204" pitchFamily="34" charset="0"/>
                        </a:rPr>
                        <a:t>Environment temperature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0.1 ~ 50°C</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22519528"/>
                  </a:ext>
                </a:extLst>
              </a:tr>
              <a:tr h="338911">
                <a:tc>
                  <a:txBody>
                    <a:bodyPr/>
                    <a:lstStyle/>
                    <a:p>
                      <a:pPr algn="l"/>
                      <a:r>
                        <a:rPr lang="en-US" sz="1000" b="1" dirty="0">
                          <a:effectLst/>
                          <a:latin typeface="Aptos Narrow" panose="020B0004020202020204" pitchFamily="34" charset="0"/>
                        </a:rPr>
                        <a:t>Number of Data cached when network interrupted</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10</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104962"/>
                  </a:ext>
                </a:extLst>
              </a:tr>
            </a:tbl>
          </a:graphicData>
        </a:graphic>
      </p:graphicFrame>
      <p:pic>
        <p:nvPicPr>
          <p:cNvPr id="7" name="Picture 6">
            <a:extLst>
              <a:ext uri="{FF2B5EF4-FFF2-40B4-BE49-F238E27FC236}">
                <a16:creationId xmlns:a16="http://schemas.microsoft.com/office/drawing/2014/main" id="{B65987F2-C44D-8457-DF42-2DBAEDF245F9}"/>
              </a:ext>
            </a:extLst>
          </p:cNvPr>
          <p:cNvPicPr>
            <a:picLocks noChangeAspect="1"/>
          </p:cNvPicPr>
          <p:nvPr/>
        </p:nvPicPr>
        <p:blipFill>
          <a:blip r:embed="rId3"/>
          <a:stretch>
            <a:fillRect/>
          </a:stretch>
        </p:blipFill>
        <p:spPr>
          <a:xfrm>
            <a:off x="7622997" y="5668412"/>
            <a:ext cx="1688463" cy="517147"/>
          </a:xfrm>
          <a:prstGeom prst="rect">
            <a:avLst/>
          </a:prstGeom>
        </p:spPr>
      </p:pic>
      <p:grpSp>
        <p:nvGrpSpPr>
          <p:cNvPr id="4" name="Group 3">
            <a:extLst>
              <a:ext uri="{FF2B5EF4-FFF2-40B4-BE49-F238E27FC236}">
                <a16:creationId xmlns:a16="http://schemas.microsoft.com/office/drawing/2014/main" id="{D516673F-ABB0-AD66-CB19-9416F9E49D27}"/>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7D9DA3A8-6257-FA80-97B1-F8A65470108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F2BAA088-88AB-8AD2-84E1-4AEDD9A0373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8EB56E01-2001-CA16-9286-1AC4AEC08BB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37090270-DB1C-3900-132C-E7A5FE76E7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B2AD68C5-0218-7F64-CD32-CD30461D1E4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2E0714DA-4D7A-185A-ACAF-86E67D06FA8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DCBDAE2-0845-4398-89D8-04EEC5E1FF1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862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E57448-4915-F59D-29B5-E96C6E2FC76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D61BAA9-3F59-B584-CDDC-BAB44356AE7F}"/>
              </a:ext>
            </a:extLst>
          </p:cNvPr>
          <p:cNvPicPr>
            <a:picLocks noChangeAspect="1"/>
          </p:cNvPicPr>
          <p:nvPr/>
        </p:nvPicPr>
        <p:blipFill>
          <a:blip r:embed="rId2"/>
          <a:stretch>
            <a:fillRect/>
          </a:stretch>
        </p:blipFill>
        <p:spPr>
          <a:xfrm>
            <a:off x="8368189" y="5579261"/>
            <a:ext cx="1688463" cy="517147"/>
          </a:xfrm>
          <a:prstGeom prst="rect">
            <a:avLst/>
          </a:prstGeom>
        </p:spPr>
      </p:pic>
      <p:pic>
        <p:nvPicPr>
          <p:cNvPr id="5" name="Picture 4">
            <a:extLst>
              <a:ext uri="{FF2B5EF4-FFF2-40B4-BE49-F238E27FC236}">
                <a16:creationId xmlns:a16="http://schemas.microsoft.com/office/drawing/2014/main" id="{8CB694A3-B764-3BCD-A9CF-6EDC7015E886}"/>
              </a:ext>
            </a:extLst>
          </p:cNvPr>
          <p:cNvPicPr>
            <a:picLocks noChangeAspect="1"/>
          </p:cNvPicPr>
          <p:nvPr/>
        </p:nvPicPr>
        <p:blipFill>
          <a:blip r:embed="rId3"/>
          <a:stretch>
            <a:fillRect/>
          </a:stretch>
        </p:blipFill>
        <p:spPr>
          <a:xfrm>
            <a:off x="5430693" y="1655559"/>
            <a:ext cx="1568599" cy="1064962"/>
          </a:xfrm>
          <a:prstGeom prst="rect">
            <a:avLst/>
          </a:prstGeom>
        </p:spPr>
      </p:pic>
      <p:pic>
        <p:nvPicPr>
          <p:cNvPr id="6" name="Picture 2" descr="Water Meter Itron ½ Inch Cybel Kuningan Brass">
            <a:extLst>
              <a:ext uri="{FF2B5EF4-FFF2-40B4-BE49-F238E27FC236}">
                <a16:creationId xmlns:a16="http://schemas.microsoft.com/office/drawing/2014/main" id="{819D7861-5688-DA7E-E507-F1A2E042E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008" y="1209995"/>
            <a:ext cx="2320093" cy="1547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298FA8-4426-C689-7A6D-161B861C59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86586" y="1800982"/>
            <a:ext cx="642054" cy="649267"/>
          </a:xfrm>
          <a:prstGeom prst="rect">
            <a:avLst/>
          </a:prstGeom>
        </p:spPr>
      </p:pic>
      <p:sp>
        <p:nvSpPr>
          <p:cNvPr id="9" name="TextBox 8">
            <a:extLst>
              <a:ext uri="{FF2B5EF4-FFF2-40B4-BE49-F238E27FC236}">
                <a16:creationId xmlns:a16="http://schemas.microsoft.com/office/drawing/2014/main" id="{F472BE0F-81DB-9F95-CC48-AFE8DCF7789F}"/>
              </a:ext>
            </a:extLst>
          </p:cNvPr>
          <p:cNvSpPr txBox="1"/>
          <p:nvPr/>
        </p:nvSpPr>
        <p:spPr>
          <a:xfrm>
            <a:off x="8189806" y="2627517"/>
            <a:ext cx="1631280" cy="307777"/>
          </a:xfrm>
          <a:prstGeom prst="rect">
            <a:avLst/>
          </a:prstGeom>
          <a:noFill/>
        </p:spPr>
        <p:txBody>
          <a:bodyPr wrap="none" rtlCol="0">
            <a:spAutoFit/>
          </a:bodyPr>
          <a:lstStyle/>
          <a:p>
            <a:r>
              <a:rPr lang="en-US" sz="1400" dirty="0">
                <a:latin typeface="Aptos Narrow" panose="020B0004020202020204" pitchFamily="34" charset="0"/>
              </a:rPr>
              <a:t>Existing Water Meter</a:t>
            </a:r>
          </a:p>
        </p:txBody>
      </p:sp>
      <p:sp>
        <p:nvSpPr>
          <p:cNvPr id="11" name="TextBox 10">
            <a:extLst>
              <a:ext uri="{FF2B5EF4-FFF2-40B4-BE49-F238E27FC236}">
                <a16:creationId xmlns:a16="http://schemas.microsoft.com/office/drawing/2014/main" id="{81FFBF6B-9FD5-1EC8-55C5-DE91643FAC2B}"/>
              </a:ext>
            </a:extLst>
          </p:cNvPr>
          <p:cNvSpPr txBox="1"/>
          <p:nvPr/>
        </p:nvSpPr>
        <p:spPr>
          <a:xfrm>
            <a:off x="5155750" y="1115015"/>
            <a:ext cx="2770310" cy="400110"/>
          </a:xfrm>
          <a:prstGeom prst="rect">
            <a:avLst/>
          </a:prstGeom>
          <a:noFill/>
        </p:spPr>
        <p:txBody>
          <a:bodyPr wrap="none" rtlCol="0">
            <a:spAutoFit/>
          </a:bodyPr>
          <a:lstStyle/>
          <a:p>
            <a:pPr algn="l"/>
            <a:r>
              <a:rPr lang="en-US" sz="2000" b="1" i="0" dirty="0" err="1">
                <a:effectLst/>
                <a:latin typeface="Aptos" panose="020B0004020202020204" pitchFamily="34" charset="0"/>
              </a:rPr>
              <a:t>Cyble</a:t>
            </a:r>
            <a:r>
              <a:rPr lang="en-US" sz="2000" b="1" i="0" dirty="0">
                <a:effectLst/>
                <a:latin typeface="Aptos" panose="020B0004020202020204" pitchFamily="34" charset="0"/>
              </a:rPr>
              <a:t> </a:t>
            </a:r>
            <a:r>
              <a:rPr lang="en-US" sz="2000" b="1" i="0" dirty="0" err="1">
                <a:effectLst/>
                <a:latin typeface="Aptos" panose="020B0004020202020204" pitchFamily="34" charset="0"/>
              </a:rPr>
              <a:t>Nonmag</a:t>
            </a:r>
            <a:r>
              <a:rPr lang="en-US" sz="2000" b="1" i="0" dirty="0">
                <a:effectLst/>
                <a:latin typeface="Aptos" panose="020B0004020202020204" pitchFamily="34" charset="0"/>
              </a:rPr>
              <a:t> Sensor</a:t>
            </a:r>
          </a:p>
        </p:txBody>
      </p:sp>
      <p:sp>
        <p:nvSpPr>
          <p:cNvPr id="14" name="TextBox 13">
            <a:extLst>
              <a:ext uri="{FF2B5EF4-FFF2-40B4-BE49-F238E27FC236}">
                <a16:creationId xmlns:a16="http://schemas.microsoft.com/office/drawing/2014/main" id="{8272CCA2-2F13-31FE-7BC5-1700DEF0C19C}"/>
              </a:ext>
            </a:extLst>
          </p:cNvPr>
          <p:cNvSpPr txBox="1"/>
          <p:nvPr/>
        </p:nvSpPr>
        <p:spPr>
          <a:xfrm>
            <a:off x="5155750" y="2678209"/>
            <a:ext cx="2504368" cy="276999"/>
          </a:xfrm>
          <a:prstGeom prst="rect">
            <a:avLst/>
          </a:prstGeom>
          <a:noFill/>
        </p:spPr>
        <p:txBody>
          <a:bodyPr wrap="square">
            <a:spAutoFit/>
          </a:bodyPr>
          <a:lstStyle/>
          <a:p>
            <a:pPr algn="ctr"/>
            <a:r>
              <a:rPr lang="en-US" sz="1200" i="0" dirty="0" err="1">
                <a:effectLst/>
                <a:latin typeface="Aptos" panose="020B0004020202020204" pitchFamily="34" charset="0"/>
              </a:rPr>
              <a:t>Cyble</a:t>
            </a:r>
            <a:r>
              <a:rPr lang="en-US" sz="1200" i="0" dirty="0">
                <a:effectLst/>
                <a:latin typeface="Aptos" panose="020B0004020202020204" pitchFamily="34" charset="0"/>
              </a:rPr>
              <a:t> </a:t>
            </a:r>
            <a:r>
              <a:rPr lang="en-US" sz="1200" i="0" dirty="0" err="1">
                <a:effectLst/>
                <a:latin typeface="Aptos" panose="020B0004020202020204" pitchFamily="34" charset="0"/>
              </a:rPr>
              <a:t>Nonmag</a:t>
            </a:r>
            <a:r>
              <a:rPr lang="en-US" sz="1200" i="0" dirty="0">
                <a:effectLst/>
                <a:latin typeface="Aptos" panose="020B0004020202020204" pitchFamily="34" charset="0"/>
              </a:rPr>
              <a:t> Sensor</a:t>
            </a:r>
            <a:endParaRPr lang="en-US" sz="1200" dirty="0"/>
          </a:p>
        </p:txBody>
      </p:sp>
      <p:graphicFrame>
        <p:nvGraphicFramePr>
          <p:cNvPr id="17" name="Table 16">
            <a:extLst>
              <a:ext uri="{FF2B5EF4-FFF2-40B4-BE49-F238E27FC236}">
                <a16:creationId xmlns:a16="http://schemas.microsoft.com/office/drawing/2014/main" id="{C5E9A679-389D-8840-868B-1BE629799758}"/>
              </a:ext>
            </a:extLst>
          </p:cNvPr>
          <p:cNvGraphicFramePr>
            <a:graphicFrameLocks noGrp="1"/>
          </p:cNvGraphicFramePr>
          <p:nvPr>
            <p:extLst>
              <p:ext uri="{D42A27DB-BD31-4B8C-83A1-F6EECF244321}">
                <p14:modId xmlns:p14="http://schemas.microsoft.com/office/powerpoint/2010/main" val="343103255"/>
              </p:ext>
            </p:extLst>
          </p:nvPr>
        </p:nvGraphicFramePr>
        <p:xfrm>
          <a:off x="5399299" y="3713511"/>
          <a:ext cx="4836886" cy="2961566"/>
        </p:xfrm>
        <a:graphic>
          <a:graphicData uri="http://schemas.openxmlformats.org/drawingml/2006/table">
            <a:tbl>
              <a:tblPr/>
              <a:tblGrid>
                <a:gridCol w="1682066">
                  <a:extLst>
                    <a:ext uri="{9D8B030D-6E8A-4147-A177-3AD203B41FA5}">
                      <a16:colId xmlns:a16="http://schemas.microsoft.com/office/drawing/2014/main" val="742563025"/>
                    </a:ext>
                  </a:extLst>
                </a:gridCol>
                <a:gridCol w="3154820">
                  <a:extLst>
                    <a:ext uri="{9D8B030D-6E8A-4147-A177-3AD203B41FA5}">
                      <a16:colId xmlns:a16="http://schemas.microsoft.com/office/drawing/2014/main" val="252313913"/>
                    </a:ext>
                  </a:extLst>
                </a:gridCol>
              </a:tblGrid>
              <a:tr h="267605">
                <a:tc>
                  <a:txBody>
                    <a:bodyPr/>
                    <a:lstStyle/>
                    <a:p>
                      <a:pPr algn="l"/>
                      <a:r>
                        <a:rPr lang="en-US" sz="1000" b="1" dirty="0">
                          <a:effectLst/>
                          <a:latin typeface="Aptos Narrow" panose="020B0004020202020204" pitchFamily="34" charset="0"/>
                        </a:rPr>
                        <a:t>Working Voltage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3.6V</a:t>
                      </a:r>
                    </a:p>
                  </a:txBody>
                  <a:tcPr marL="5920" marR="5920" marT="5920" marB="5920" anchor="ctr">
                    <a:lnL>
                      <a:noFill/>
                    </a:lnL>
                    <a:lnR>
                      <a:noFill/>
                    </a:lnR>
                    <a:lnT>
                      <a:noFill/>
                    </a:lnT>
                    <a:lnB>
                      <a:noFill/>
                    </a:lnB>
                    <a:noFill/>
                  </a:tcPr>
                </a:tc>
                <a:extLst>
                  <a:ext uri="{0D108BD9-81ED-4DB2-BD59-A6C34878D82A}">
                    <a16:rowId xmlns:a16="http://schemas.microsoft.com/office/drawing/2014/main" val="1520575954"/>
                  </a:ext>
                </a:extLst>
              </a:tr>
              <a:tr h="159113">
                <a:tc>
                  <a:txBody>
                    <a:bodyPr/>
                    <a:lstStyle/>
                    <a:p>
                      <a:pPr algn="l"/>
                      <a:r>
                        <a:rPr lang="en-US" sz="1000" b="1" dirty="0">
                          <a:effectLst/>
                          <a:latin typeface="Aptos Narrow" panose="020B0004020202020204" pitchFamily="34" charset="0"/>
                        </a:rPr>
                        <a:t>Data Collecting Way</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Non-magnetic Transmission</a:t>
                      </a:r>
                    </a:p>
                  </a:txBody>
                  <a:tcPr marL="5920" marR="5920" marT="5920" marB="5920" anchor="ctr">
                    <a:lnL>
                      <a:noFill/>
                    </a:lnL>
                    <a:lnR>
                      <a:noFill/>
                    </a:lnR>
                    <a:lnT>
                      <a:noFill/>
                    </a:lnT>
                    <a:lnB>
                      <a:noFill/>
                    </a:lnB>
                    <a:noFill/>
                  </a:tcPr>
                </a:tc>
                <a:extLst>
                  <a:ext uri="{0D108BD9-81ED-4DB2-BD59-A6C34878D82A}">
                    <a16:rowId xmlns:a16="http://schemas.microsoft.com/office/drawing/2014/main" val="1093581314"/>
                  </a:ext>
                </a:extLst>
              </a:tr>
              <a:tr h="193658">
                <a:tc>
                  <a:txBody>
                    <a:bodyPr/>
                    <a:lstStyle/>
                    <a:p>
                      <a:pPr algn="l"/>
                      <a:r>
                        <a:rPr lang="en-US" sz="1000" b="1" dirty="0">
                          <a:effectLst/>
                          <a:latin typeface="Aptos Narrow" panose="020B0004020202020204" pitchFamily="34" charset="0"/>
                        </a:rPr>
                        <a:t>Communication mode</a:t>
                      </a:r>
                    </a:p>
                  </a:txBody>
                  <a:tcPr marL="5920" marR="5920" marT="5920" marB="5920" anchor="ctr">
                    <a:lnL>
                      <a:noFill/>
                    </a:lnL>
                    <a:lnR>
                      <a:noFill/>
                    </a:lnR>
                    <a:lnT>
                      <a:noFill/>
                    </a:lnT>
                    <a:lnB>
                      <a:noFill/>
                    </a:lnB>
                    <a:noFill/>
                  </a:tcPr>
                </a:tc>
                <a:tc>
                  <a:txBody>
                    <a:bodyPr/>
                    <a:lstStyle/>
                    <a:p>
                      <a:pPr algn="l"/>
                      <a:r>
                        <a:rPr lang="en-US" sz="1000" dirty="0" err="1">
                          <a:effectLst/>
                          <a:latin typeface="Aptos Narrow" panose="020B0004020202020204" pitchFamily="34" charset="0"/>
                        </a:rPr>
                        <a:t>LoRaWAN</a:t>
                      </a:r>
                      <a:endParaRPr lang="en-US" sz="1000" dirty="0">
                        <a:effectLst/>
                        <a:latin typeface="Aptos Narrow" panose="020B0004020202020204" pitchFamily="34" charset="0"/>
                      </a:endParaRPr>
                    </a:p>
                  </a:txBody>
                  <a:tcPr marL="5920" marR="5920" marT="5920" marB="5920" anchor="ctr">
                    <a:lnL>
                      <a:noFill/>
                    </a:lnL>
                    <a:lnR>
                      <a:noFill/>
                    </a:lnR>
                    <a:lnT>
                      <a:noFill/>
                    </a:lnT>
                    <a:lnB>
                      <a:noFill/>
                    </a:lnB>
                    <a:noFill/>
                  </a:tcPr>
                </a:tc>
                <a:extLst>
                  <a:ext uri="{0D108BD9-81ED-4DB2-BD59-A6C34878D82A}">
                    <a16:rowId xmlns:a16="http://schemas.microsoft.com/office/drawing/2014/main" val="117094863"/>
                  </a:ext>
                </a:extLst>
              </a:tr>
              <a:tr h="140738">
                <a:tc>
                  <a:txBody>
                    <a:bodyPr/>
                    <a:lstStyle/>
                    <a:p>
                      <a:pPr algn="l"/>
                      <a:r>
                        <a:rPr lang="en-US" sz="1000" b="1" dirty="0">
                          <a:effectLst/>
                          <a:latin typeface="Aptos Narrow" panose="020B0004020202020204" pitchFamily="34" charset="0"/>
                        </a:rPr>
                        <a:t>Working frequency</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920MHz - 925MHz</a:t>
                      </a:r>
                    </a:p>
                  </a:txBody>
                  <a:tcPr marL="5920" marR="5920" marT="5920" marB="5920" anchor="ctr">
                    <a:lnL>
                      <a:noFill/>
                    </a:lnL>
                    <a:lnR>
                      <a:noFill/>
                    </a:lnR>
                    <a:lnT>
                      <a:noFill/>
                    </a:lnT>
                    <a:lnB>
                      <a:noFill/>
                    </a:lnB>
                    <a:noFill/>
                  </a:tcPr>
                </a:tc>
                <a:extLst>
                  <a:ext uri="{0D108BD9-81ED-4DB2-BD59-A6C34878D82A}">
                    <a16:rowId xmlns:a16="http://schemas.microsoft.com/office/drawing/2014/main" val="2181206908"/>
                  </a:ext>
                </a:extLst>
              </a:tr>
              <a:tr h="203664">
                <a:tc>
                  <a:txBody>
                    <a:bodyPr/>
                    <a:lstStyle/>
                    <a:p>
                      <a:pPr algn="l"/>
                      <a:r>
                        <a:rPr lang="en-US" sz="1000" b="1" dirty="0">
                          <a:effectLst/>
                          <a:latin typeface="Aptos Narrow" panose="020B0004020202020204" pitchFamily="34" charset="0"/>
                        </a:rPr>
                        <a:t>Channels</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8 settable channels with </a:t>
                      </a:r>
                      <a:r>
                        <a:rPr lang="en-US" sz="1000" dirty="0" err="1">
                          <a:effectLst/>
                          <a:latin typeface="Aptos Narrow" panose="020B0004020202020204" pitchFamily="34" charset="0"/>
                        </a:rPr>
                        <a:t>bandwith</a:t>
                      </a:r>
                      <a:r>
                        <a:rPr lang="en-US" sz="1000" dirty="0">
                          <a:effectLst/>
                          <a:latin typeface="Aptos Narrow" panose="020B0004020202020204" pitchFamily="34" charset="0"/>
                        </a:rPr>
                        <a:t> of 125kHz</a:t>
                      </a:r>
                    </a:p>
                  </a:txBody>
                  <a:tcPr marL="5920" marR="5920" marT="5920" marB="5920" anchor="ctr">
                    <a:lnL>
                      <a:noFill/>
                    </a:lnL>
                    <a:lnR>
                      <a:noFill/>
                    </a:lnR>
                    <a:lnT>
                      <a:noFill/>
                    </a:lnT>
                    <a:lnB>
                      <a:noFill/>
                    </a:lnB>
                    <a:noFill/>
                  </a:tcPr>
                </a:tc>
                <a:extLst>
                  <a:ext uri="{0D108BD9-81ED-4DB2-BD59-A6C34878D82A}">
                    <a16:rowId xmlns:a16="http://schemas.microsoft.com/office/drawing/2014/main" val="2575701036"/>
                  </a:ext>
                </a:extLst>
              </a:tr>
              <a:tr h="139723">
                <a:tc>
                  <a:txBody>
                    <a:bodyPr/>
                    <a:lstStyle/>
                    <a:p>
                      <a:pPr algn="l"/>
                      <a:r>
                        <a:rPr lang="en-US" sz="1000" b="1" dirty="0">
                          <a:effectLst/>
                          <a:latin typeface="Aptos Narrow" panose="020B0004020202020204" pitchFamily="34" charset="0"/>
                        </a:rPr>
                        <a:t>TX power</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14dBm</a:t>
                      </a:r>
                    </a:p>
                  </a:txBody>
                  <a:tcPr marL="5920" marR="5920" marT="5920" marB="5920" anchor="ctr">
                    <a:lnL>
                      <a:noFill/>
                    </a:lnL>
                    <a:lnR>
                      <a:noFill/>
                    </a:lnR>
                    <a:lnT>
                      <a:noFill/>
                    </a:lnT>
                    <a:lnB>
                      <a:noFill/>
                    </a:lnB>
                    <a:noFill/>
                  </a:tcPr>
                </a:tc>
                <a:extLst>
                  <a:ext uri="{0D108BD9-81ED-4DB2-BD59-A6C34878D82A}">
                    <a16:rowId xmlns:a16="http://schemas.microsoft.com/office/drawing/2014/main" val="1192911208"/>
                  </a:ext>
                </a:extLst>
              </a:tr>
              <a:tr h="171076">
                <a:tc>
                  <a:txBody>
                    <a:bodyPr/>
                    <a:lstStyle/>
                    <a:p>
                      <a:pPr algn="l"/>
                      <a:r>
                        <a:rPr lang="en-US" sz="1000" b="1" dirty="0">
                          <a:effectLst/>
                          <a:latin typeface="Aptos Narrow" panose="020B0004020202020204" pitchFamily="34" charset="0"/>
                        </a:rPr>
                        <a:t>RX sensitivities</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Down to -137dBm</a:t>
                      </a:r>
                    </a:p>
                  </a:txBody>
                  <a:tcPr marL="5920" marR="5920" marT="5920" marB="5920" anchor="ctr">
                    <a:lnL>
                      <a:noFill/>
                    </a:lnL>
                    <a:lnR>
                      <a:noFill/>
                    </a:lnR>
                    <a:lnT>
                      <a:noFill/>
                    </a:lnT>
                    <a:lnB>
                      <a:noFill/>
                    </a:lnB>
                    <a:noFill/>
                  </a:tcPr>
                </a:tc>
                <a:extLst>
                  <a:ext uri="{0D108BD9-81ED-4DB2-BD59-A6C34878D82A}">
                    <a16:rowId xmlns:a16="http://schemas.microsoft.com/office/drawing/2014/main" val="4266765205"/>
                  </a:ext>
                </a:extLst>
              </a:tr>
              <a:tr h="205289">
                <a:tc>
                  <a:txBody>
                    <a:bodyPr/>
                    <a:lstStyle/>
                    <a:p>
                      <a:pPr algn="l"/>
                      <a:r>
                        <a:rPr lang="en-US" sz="1000" b="1" dirty="0">
                          <a:effectLst/>
                          <a:latin typeface="Aptos Narrow" panose="020B0004020202020204" pitchFamily="34" charset="0"/>
                        </a:rPr>
                        <a:t>Communication distance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3km to 10km (eyesight distance in open space)</a:t>
                      </a:r>
                    </a:p>
                  </a:txBody>
                  <a:tcPr marL="5920" marR="5920" marT="5920" marB="5920" anchor="ctr">
                    <a:lnL>
                      <a:noFill/>
                    </a:lnL>
                    <a:lnR>
                      <a:noFill/>
                    </a:lnR>
                    <a:lnT>
                      <a:noFill/>
                    </a:lnT>
                    <a:lnB>
                      <a:noFill/>
                    </a:lnB>
                    <a:noFill/>
                  </a:tcPr>
                </a:tc>
                <a:extLst>
                  <a:ext uri="{0D108BD9-81ED-4DB2-BD59-A6C34878D82A}">
                    <a16:rowId xmlns:a16="http://schemas.microsoft.com/office/drawing/2014/main" val="3602212122"/>
                  </a:ext>
                </a:extLst>
              </a:tr>
              <a:tr h="91440">
                <a:tc>
                  <a:txBody>
                    <a:bodyPr/>
                    <a:lstStyle/>
                    <a:p>
                      <a:pPr algn="l"/>
                      <a:r>
                        <a:rPr lang="en-US" sz="1000" b="1" dirty="0">
                          <a:effectLst/>
                          <a:latin typeface="Aptos Narrow" panose="020B0004020202020204" pitchFamily="34" charset="0"/>
                        </a:rPr>
                        <a:t>Data rate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980bps~3.125Kbps (adaptive data rate)</a:t>
                      </a:r>
                    </a:p>
                  </a:txBody>
                  <a:tcPr marL="5920" marR="5920" marT="5920" marB="5920" anchor="ctr">
                    <a:lnL>
                      <a:noFill/>
                    </a:lnL>
                    <a:lnR>
                      <a:noFill/>
                    </a:lnR>
                    <a:lnT>
                      <a:noFill/>
                    </a:lnT>
                    <a:lnB>
                      <a:noFill/>
                    </a:lnB>
                    <a:noFill/>
                  </a:tcPr>
                </a:tc>
                <a:extLst>
                  <a:ext uri="{0D108BD9-81ED-4DB2-BD59-A6C34878D82A}">
                    <a16:rowId xmlns:a16="http://schemas.microsoft.com/office/drawing/2014/main" val="3253142528"/>
                  </a:ext>
                </a:extLst>
              </a:tr>
              <a:tr h="188331">
                <a:tc>
                  <a:txBody>
                    <a:bodyPr/>
                    <a:lstStyle/>
                    <a:p>
                      <a:pPr algn="l"/>
                      <a:r>
                        <a:rPr lang="en-US" sz="1000" b="1" dirty="0">
                          <a:effectLst/>
                          <a:latin typeface="Aptos Narrow" panose="020B0004020202020204" pitchFamily="34" charset="0"/>
                        </a:rPr>
                        <a:t>Listen Before Talk (LBT)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Yes</a:t>
                      </a:r>
                    </a:p>
                  </a:txBody>
                  <a:tcPr marL="5920" marR="5920" marT="5920" marB="5920" anchor="ctr">
                    <a:lnL>
                      <a:noFill/>
                    </a:lnL>
                    <a:lnR>
                      <a:noFill/>
                    </a:lnR>
                    <a:lnT>
                      <a:noFill/>
                    </a:lnT>
                    <a:lnB>
                      <a:noFill/>
                    </a:lnB>
                    <a:noFill/>
                  </a:tcPr>
                </a:tc>
                <a:extLst>
                  <a:ext uri="{0D108BD9-81ED-4DB2-BD59-A6C34878D82A}">
                    <a16:rowId xmlns:a16="http://schemas.microsoft.com/office/drawing/2014/main" val="2325906738"/>
                  </a:ext>
                </a:extLst>
              </a:tr>
              <a:tr h="95485">
                <a:tc>
                  <a:txBody>
                    <a:bodyPr/>
                    <a:lstStyle/>
                    <a:p>
                      <a:pPr algn="l"/>
                      <a:r>
                        <a:rPr lang="en-US" sz="1000" b="1" dirty="0">
                          <a:effectLst/>
                          <a:latin typeface="Aptos Narrow" panose="020B0004020202020204" pitchFamily="34" charset="0"/>
                        </a:rPr>
                        <a:t>Standby current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&lt;= 40uA</a:t>
                      </a:r>
                    </a:p>
                  </a:txBody>
                  <a:tcPr marL="5920" marR="5920" marT="5920" marB="5920" anchor="ctr">
                    <a:lnL>
                      <a:noFill/>
                    </a:lnL>
                    <a:lnR>
                      <a:noFill/>
                    </a:lnR>
                    <a:lnT>
                      <a:noFill/>
                    </a:lnT>
                    <a:lnB>
                      <a:noFill/>
                    </a:lnB>
                    <a:noFill/>
                  </a:tcPr>
                </a:tc>
                <a:extLst>
                  <a:ext uri="{0D108BD9-81ED-4DB2-BD59-A6C34878D82A}">
                    <a16:rowId xmlns:a16="http://schemas.microsoft.com/office/drawing/2014/main" val="1530596450"/>
                  </a:ext>
                </a:extLst>
              </a:tr>
              <a:tr h="190437">
                <a:tc>
                  <a:txBody>
                    <a:bodyPr/>
                    <a:lstStyle/>
                    <a:p>
                      <a:pPr algn="l"/>
                      <a:r>
                        <a:rPr lang="en-US" sz="1000" b="1" dirty="0">
                          <a:effectLst/>
                          <a:latin typeface="Aptos Narrow" panose="020B0004020202020204" pitchFamily="34" charset="0"/>
                        </a:rPr>
                        <a:t>Environment temperature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-10°C - 50°C;</a:t>
                      </a:r>
                    </a:p>
                  </a:txBody>
                  <a:tcPr marL="5920" marR="5920" marT="5920" marB="5920" anchor="ctr">
                    <a:lnL>
                      <a:noFill/>
                    </a:lnL>
                    <a:lnR>
                      <a:noFill/>
                    </a:lnR>
                    <a:lnT>
                      <a:noFill/>
                    </a:lnT>
                    <a:lnB>
                      <a:noFill/>
                    </a:lnB>
                    <a:noFill/>
                  </a:tcPr>
                </a:tc>
                <a:extLst>
                  <a:ext uri="{0D108BD9-81ED-4DB2-BD59-A6C34878D82A}">
                    <a16:rowId xmlns:a16="http://schemas.microsoft.com/office/drawing/2014/main" val="2036461367"/>
                  </a:ext>
                </a:extLst>
              </a:tr>
              <a:tr h="297426">
                <a:tc>
                  <a:txBody>
                    <a:bodyPr/>
                    <a:lstStyle/>
                    <a:p>
                      <a:pPr algn="l"/>
                      <a:r>
                        <a:rPr lang="en-US" sz="1000" b="1" dirty="0">
                          <a:effectLst/>
                          <a:latin typeface="Aptos Narrow" panose="020B0004020202020204" pitchFamily="34" charset="0"/>
                        </a:rPr>
                        <a:t>Number of Data cached when network interrupted</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a:t>
                      </a:r>
                    </a:p>
                  </a:txBody>
                  <a:tcPr marL="5920" marR="5920" marT="5920" marB="5920" anchor="ctr">
                    <a:lnL>
                      <a:noFill/>
                    </a:lnL>
                    <a:lnR>
                      <a:noFill/>
                    </a:lnR>
                    <a:lnT>
                      <a:noFill/>
                    </a:lnT>
                    <a:lnB>
                      <a:noFill/>
                    </a:lnB>
                    <a:noFill/>
                  </a:tcPr>
                </a:tc>
                <a:extLst>
                  <a:ext uri="{0D108BD9-81ED-4DB2-BD59-A6C34878D82A}">
                    <a16:rowId xmlns:a16="http://schemas.microsoft.com/office/drawing/2014/main" val="1138943401"/>
                  </a:ext>
                </a:extLst>
              </a:tr>
              <a:tr h="200002">
                <a:tc>
                  <a:txBody>
                    <a:bodyPr/>
                    <a:lstStyle/>
                    <a:p>
                      <a:pPr algn="l"/>
                      <a:r>
                        <a:rPr lang="en-US" sz="1000" b="1" dirty="0">
                          <a:effectLst/>
                          <a:latin typeface="Aptos Narrow" panose="020B0004020202020204" pitchFamily="34" charset="0"/>
                        </a:rPr>
                        <a:t>Data Report Interval</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15min | 30min | 1hour | 6 hour | 8 hour | 24 hour</a:t>
                      </a:r>
                    </a:p>
                  </a:txBody>
                  <a:tcPr marL="5920" marR="5920" marT="5920" marB="5920" anchor="ctr">
                    <a:lnL>
                      <a:noFill/>
                    </a:lnL>
                    <a:lnR>
                      <a:noFill/>
                    </a:lnR>
                    <a:lnT>
                      <a:noFill/>
                    </a:lnT>
                    <a:lnB>
                      <a:noFill/>
                    </a:lnB>
                    <a:noFill/>
                  </a:tcPr>
                </a:tc>
                <a:extLst>
                  <a:ext uri="{0D108BD9-81ED-4DB2-BD59-A6C34878D82A}">
                    <a16:rowId xmlns:a16="http://schemas.microsoft.com/office/drawing/2014/main" val="3783535921"/>
                  </a:ext>
                </a:extLst>
              </a:tr>
              <a:tr h="203664">
                <a:tc>
                  <a:txBody>
                    <a:bodyPr/>
                    <a:lstStyle/>
                    <a:p>
                      <a:pPr algn="l"/>
                      <a:r>
                        <a:rPr lang="en-US" sz="1000" b="1" dirty="0">
                          <a:effectLst/>
                          <a:latin typeface="Aptos Narrow" panose="020B0004020202020204" pitchFamily="34" charset="0"/>
                        </a:rPr>
                        <a:t>Battery life (year)</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5 | 6 | 7 | 8 | 8 | 8</a:t>
                      </a:r>
                    </a:p>
                  </a:txBody>
                  <a:tcPr marL="5920" marR="5920" marT="5920" marB="5920" anchor="ctr">
                    <a:lnL>
                      <a:noFill/>
                    </a:lnL>
                    <a:lnR>
                      <a:noFill/>
                    </a:lnR>
                    <a:lnT>
                      <a:noFill/>
                    </a:lnT>
                    <a:lnB>
                      <a:noFill/>
                    </a:lnB>
                    <a:noFill/>
                  </a:tcPr>
                </a:tc>
                <a:extLst>
                  <a:ext uri="{0D108BD9-81ED-4DB2-BD59-A6C34878D82A}">
                    <a16:rowId xmlns:a16="http://schemas.microsoft.com/office/drawing/2014/main" val="2482051662"/>
                  </a:ext>
                </a:extLst>
              </a:tr>
            </a:tbl>
          </a:graphicData>
        </a:graphic>
      </p:graphicFrame>
      <p:sp>
        <p:nvSpPr>
          <p:cNvPr id="19" name="TextBox 18">
            <a:extLst>
              <a:ext uri="{FF2B5EF4-FFF2-40B4-BE49-F238E27FC236}">
                <a16:creationId xmlns:a16="http://schemas.microsoft.com/office/drawing/2014/main" id="{AAEB0654-29AC-5423-6FC7-F2CB824F811B}"/>
              </a:ext>
            </a:extLst>
          </p:cNvPr>
          <p:cNvSpPr txBox="1"/>
          <p:nvPr/>
        </p:nvSpPr>
        <p:spPr>
          <a:xfrm>
            <a:off x="5267238" y="2990793"/>
            <a:ext cx="4965543" cy="954107"/>
          </a:xfrm>
          <a:prstGeom prst="rect">
            <a:avLst/>
          </a:prstGeom>
          <a:noFill/>
        </p:spPr>
        <p:txBody>
          <a:bodyPr wrap="square">
            <a:spAutoFit/>
          </a:bodyPr>
          <a:lstStyle/>
          <a:p>
            <a:r>
              <a:rPr lang="en-US" sz="1200" b="0" i="0" dirty="0" err="1">
                <a:effectLst/>
                <a:latin typeface="Aptos" panose="020B0004020202020204" pitchFamily="34" charset="0"/>
              </a:rPr>
              <a:t>NonMag</a:t>
            </a:r>
            <a:r>
              <a:rPr lang="en-US" sz="1200" b="0" i="0" dirty="0">
                <a:effectLst/>
                <a:latin typeface="Aptos" panose="020B0004020202020204" pitchFamily="34" charset="0"/>
              </a:rPr>
              <a:t>-Sensor is completely compatible with all </a:t>
            </a:r>
            <a:r>
              <a:rPr lang="en-US" sz="1200" b="0" i="0" dirty="0" err="1">
                <a:effectLst/>
                <a:latin typeface="Aptos" panose="020B0004020202020204" pitchFamily="34" charset="0"/>
              </a:rPr>
              <a:t>Itron</a:t>
            </a:r>
            <a:r>
              <a:rPr lang="en-US" sz="1200" b="0" i="0" dirty="0">
                <a:effectLst/>
                <a:latin typeface="Aptos" panose="020B0004020202020204" pitchFamily="34" charset="0"/>
              </a:rPr>
              <a:t> water meter and gas meter pre-equipped with the </a:t>
            </a:r>
            <a:r>
              <a:rPr lang="en-US" sz="1200" b="0" i="0" dirty="0" err="1">
                <a:effectLst/>
                <a:latin typeface="Aptos" panose="020B0004020202020204" pitchFamily="34" charset="0"/>
              </a:rPr>
              <a:t>Cyble</a:t>
            </a:r>
            <a:r>
              <a:rPr lang="en-US" sz="1200" b="0" i="0" dirty="0">
                <a:effectLst/>
                <a:latin typeface="Aptos" panose="020B0004020202020204" pitchFamily="34" charset="0"/>
              </a:rPr>
              <a:t> target. Easily retrofitted and installed on meters already on the field</a:t>
            </a:r>
            <a:r>
              <a:rPr lang="en-US" sz="1400" b="0" i="0" dirty="0">
                <a:effectLst/>
                <a:latin typeface="Aptos" panose="020B0004020202020204" pitchFamily="34" charset="0"/>
              </a:rPr>
              <a:t>.</a:t>
            </a:r>
            <a:br>
              <a:rPr lang="en-US" sz="1800" dirty="0"/>
            </a:br>
            <a:endParaRPr lang="en-US" sz="1800" b="0" i="0" dirty="0">
              <a:effectLst/>
              <a:highlight>
                <a:srgbClr val="FFFFFF"/>
              </a:highlight>
              <a:latin typeface="-apple-system"/>
            </a:endParaRPr>
          </a:p>
        </p:txBody>
      </p:sp>
      <p:grpSp>
        <p:nvGrpSpPr>
          <p:cNvPr id="3" name="Group 2">
            <a:extLst>
              <a:ext uri="{FF2B5EF4-FFF2-40B4-BE49-F238E27FC236}">
                <a16:creationId xmlns:a16="http://schemas.microsoft.com/office/drawing/2014/main" id="{AC0E5E16-3928-8FAE-8A2D-F307CD9033B1}"/>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ED3C538-FC35-5BF7-940C-C48751E54BD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0AF8CF12-DC24-5EC1-D7CA-86B7882EED9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9BD6C4CC-EBF2-164A-74DE-C0E4D5C7035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B118B3CF-AC16-FDAE-09FD-98E6E653E5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D62DF1D0-E88E-EF3E-3FB0-C26422F066B3}"/>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733F121E-506B-E86E-FB44-475BFA7AF10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0" name="TextBox 19">
            <a:extLst>
              <a:ext uri="{FF2B5EF4-FFF2-40B4-BE49-F238E27FC236}">
                <a16:creationId xmlns:a16="http://schemas.microsoft.com/office/drawing/2014/main" id="{11315CBB-933E-E75E-864C-8BCDEB26064E}"/>
              </a:ext>
            </a:extLst>
          </p:cNvPr>
          <p:cNvSpPr txBox="1"/>
          <p:nvPr/>
        </p:nvSpPr>
        <p:spPr>
          <a:xfrm>
            <a:off x="294324" y="67805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Cybel</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a:t>
            </a: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Nomag</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635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7752080" y="1323967"/>
            <a:ext cx="1684500" cy="369332"/>
          </a:xfrm>
          <a:prstGeom prst="rect">
            <a:avLst/>
          </a:prstGeom>
          <a:noFill/>
        </p:spPr>
        <p:txBody>
          <a:bodyPr wrap="none" rtlCol="0">
            <a:spAutoFit/>
          </a:bodyPr>
          <a:lstStyle/>
          <a:p>
            <a:pPr algn="l"/>
            <a:r>
              <a:rPr lang="en-US" b="1" i="0" dirty="0" err="1">
                <a:effectLst/>
                <a:latin typeface="Aptos" panose="020B0004020202020204" pitchFamily="34" charset="0"/>
              </a:rPr>
              <a:t>LoRA</a:t>
            </a:r>
            <a:r>
              <a:rPr lang="en-US" b="1" i="0" dirty="0">
                <a:effectLst/>
                <a:latin typeface="Aptos" panose="020B0004020202020204" pitchFamily="34" charset="0"/>
              </a:rPr>
              <a:t> Gateway</a:t>
            </a:r>
          </a:p>
        </p:txBody>
      </p:sp>
      <p:sp>
        <p:nvSpPr>
          <p:cNvPr id="12" name="TextBox 11">
            <a:extLst>
              <a:ext uri="{FF2B5EF4-FFF2-40B4-BE49-F238E27FC236}">
                <a16:creationId xmlns:a16="http://schemas.microsoft.com/office/drawing/2014/main" id="{BCD145FB-9855-FC9B-EAFC-1754AEF46F3E}"/>
              </a:ext>
            </a:extLst>
          </p:cNvPr>
          <p:cNvSpPr txBox="1"/>
          <p:nvPr/>
        </p:nvSpPr>
        <p:spPr>
          <a:xfrm>
            <a:off x="9003420" y="1797784"/>
            <a:ext cx="2703277" cy="1061829"/>
          </a:xfrm>
          <a:prstGeom prst="rect">
            <a:avLst/>
          </a:prstGeom>
          <a:noFill/>
        </p:spPr>
        <p:txBody>
          <a:bodyPr wrap="square" rtlCol="0">
            <a:spAutoFit/>
          </a:bodyPr>
          <a:lstStyle/>
          <a:p>
            <a:r>
              <a:rPr lang="en-US" sz="1050" b="0" i="0" dirty="0">
                <a:effectLst/>
                <a:latin typeface="Aptos" panose="020B0004020202020204" pitchFamily="34" charset="0"/>
              </a:rPr>
              <a:t>An ideal gateway to support you in your smart city, smart industry or every smart project, because it combines both the simplicity of installation a unique superior coverage and operational excellence.</a:t>
            </a:r>
            <a:br>
              <a:rPr lang="en-US" sz="1050" dirty="0">
                <a:latin typeface="Aptos" panose="020B0004020202020204" pitchFamily="34" charset="0"/>
              </a:rPr>
            </a:br>
            <a:endParaRPr lang="en-US" sz="1050" b="0" i="0" dirty="0">
              <a:effectLst/>
              <a:highlight>
                <a:srgbClr val="FFFFFF"/>
              </a:highlight>
              <a:latin typeface="Aptos" panose="020B0004020202020204" pitchFamily="34" charset="0"/>
            </a:endParaRPr>
          </a:p>
        </p:txBody>
      </p:sp>
      <p:pic>
        <p:nvPicPr>
          <p:cNvPr id="9218" name="Picture 2" descr="Gateway Kerlink Wirnet iFemto Cell">
            <a:extLst>
              <a:ext uri="{FF2B5EF4-FFF2-40B4-BE49-F238E27FC236}">
                <a16:creationId xmlns:a16="http://schemas.microsoft.com/office/drawing/2014/main" id="{87663E98-1CF4-0194-4071-9BF187F27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0"/>
          <a:stretch/>
        </p:blipFill>
        <p:spPr bwMode="auto">
          <a:xfrm>
            <a:off x="7770423" y="3446788"/>
            <a:ext cx="1194958" cy="1658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88F198-34F1-18EC-D93B-735BDA70743B}"/>
              </a:ext>
            </a:extLst>
          </p:cNvPr>
          <p:cNvPicPr>
            <a:picLocks noChangeAspect="1"/>
          </p:cNvPicPr>
          <p:nvPr/>
        </p:nvPicPr>
        <p:blipFill>
          <a:blip r:embed="rId3"/>
          <a:stretch>
            <a:fillRect/>
          </a:stretch>
        </p:blipFill>
        <p:spPr>
          <a:xfrm>
            <a:off x="7695387" y="1711876"/>
            <a:ext cx="1291778" cy="1291778"/>
          </a:xfrm>
          <a:prstGeom prst="rect">
            <a:avLst/>
          </a:prstGeom>
        </p:spPr>
      </p:pic>
      <p:sp>
        <p:nvSpPr>
          <p:cNvPr id="11" name="TextBox 10">
            <a:extLst>
              <a:ext uri="{FF2B5EF4-FFF2-40B4-BE49-F238E27FC236}">
                <a16:creationId xmlns:a16="http://schemas.microsoft.com/office/drawing/2014/main" id="{E02507B7-59A0-7BD0-0575-93BD4B3CDFB4}"/>
              </a:ext>
            </a:extLst>
          </p:cNvPr>
          <p:cNvSpPr txBox="1"/>
          <p:nvPr/>
        </p:nvSpPr>
        <p:spPr>
          <a:xfrm>
            <a:off x="7786678" y="3010473"/>
            <a:ext cx="1129085" cy="307777"/>
          </a:xfrm>
          <a:prstGeom prst="rect">
            <a:avLst/>
          </a:prstGeom>
          <a:noFill/>
        </p:spPr>
        <p:txBody>
          <a:bodyPr wrap="square" rtlCol="0">
            <a:spAutoFit/>
          </a:bodyPr>
          <a:lstStyle/>
          <a:p>
            <a:pPr algn="ctr"/>
            <a:r>
              <a:rPr lang="en-US" sz="1400" dirty="0">
                <a:latin typeface="Aptos Narrow" panose="020B0004020202020204" pitchFamily="34" charset="0"/>
              </a:rPr>
              <a:t>Outdoor</a:t>
            </a:r>
          </a:p>
        </p:txBody>
      </p:sp>
      <p:sp>
        <p:nvSpPr>
          <p:cNvPr id="13" name="TextBox 12">
            <a:extLst>
              <a:ext uri="{FF2B5EF4-FFF2-40B4-BE49-F238E27FC236}">
                <a16:creationId xmlns:a16="http://schemas.microsoft.com/office/drawing/2014/main" id="{FE27EDD0-4685-29BC-A1EE-4A44B74456BB}"/>
              </a:ext>
            </a:extLst>
          </p:cNvPr>
          <p:cNvSpPr txBox="1"/>
          <p:nvPr/>
        </p:nvSpPr>
        <p:spPr>
          <a:xfrm>
            <a:off x="7686889" y="5146124"/>
            <a:ext cx="1129085" cy="307777"/>
          </a:xfrm>
          <a:prstGeom prst="rect">
            <a:avLst/>
          </a:prstGeom>
          <a:noFill/>
        </p:spPr>
        <p:txBody>
          <a:bodyPr wrap="square" rtlCol="0">
            <a:spAutoFit/>
          </a:bodyPr>
          <a:lstStyle/>
          <a:p>
            <a:pPr algn="ctr"/>
            <a:r>
              <a:rPr lang="en-US" sz="1400" dirty="0">
                <a:latin typeface="Aptos Narrow" panose="020B0004020202020204" pitchFamily="34" charset="0"/>
              </a:rPr>
              <a:t>Indoor</a:t>
            </a:r>
          </a:p>
        </p:txBody>
      </p:sp>
      <p:graphicFrame>
        <p:nvGraphicFramePr>
          <p:cNvPr id="14" name="Table 13">
            <a:extLst>
              <a:ext uri="{FF2B5EF4-FFF2-40B4-BE49-F238E27FC236}">
                <a16:creationId xmlns:a16="http://schemas.microsoft.com/office/drawing/2014/main" id="{AE84327E-BD0B-80B7-7F4E-C121C5340589}"/>
              </a:ext>
            </a:extLst>
          </p:cNvPr>
          <p:cNvGraphicFramePr>
            <a:graphicFrameLocks noGrp="1"/>
          </p:cNvGraphicFramePr>
          <p:nvPr>
            <p:extLst>
              <p:ext uri="{D42A27DB-BD31-4B8C-83A1-F6EECF244321}">
                <p14:modId xmlns:p14="http://schemas.microsoft.com/office/powerpoint/2010/main" val="622895649"/>
              </p:ext>
            </p:extLst>
          </p:nvPr>
        </p:nvGraphicFramePr>
        <p:xfrm>
          <a:off x="9074822" y="2788122"/>
          <a:ext cx="2955394" cy="3747360"/>
        </p:xfrm>
        <a:graphic>
          <a:graphicData uri="http://schemas.openxmlformats.org/drawingml/2006/table">
            <a:tbl>
              <a:tblPr/>
              <a:tblGrid>
                <a:gridCol w="750238">
                  <a:extLst>
                    <a:ext uri="{9D8B030D-6E8A-4147-A177-3AD203B41FA5}">
                      <a16:colId xmlns:a16="http://schemas.microsoft.com/office/drawing/2014/main" val="311887798"/>
                    </a:ext>
                  </a:extLst>
                </a:gridCol>
                <a:gridCol w="2205156">
                  <a:extLst>
                    <a:ext uri="{9D8B030D-6E8A-4147-A177-3AD203B41FA5}">
                      <a16:colId xmlns:a16="http://schemas.microsoft.com/office/drawing/2014/main" val="1311075818"/>
                    </a:ext>
                  </a:extLst>
                </a:gridCol>
              </a:tblGrid>
              <a:tr h="166959">
                <a:tc gridSpan="2">
                  <a:txBody>
                    <a:bodyPr/>
                    <a:lstStyle/>
                    <a:p>
                      <a:pPr algn="l"/>
                      <a:r>
                        <a:rPr lang="en-US" sz="1100" dirty="0">
                          <a:effectLst/>
                          <a:latin typeface="Aptos Narrow" panose="020B0004020202020204" pitchFamily="34" charset="0"/>
                        </a:rPr>
                        <a:t>Sniffer for LBT (Listen Before Talk)</a:t>
                      </a:r>
                    </a:p>
                  </a:txBody>
                  <a:tcPr marL="36604" marR="36604" marT="18302" marB="18302" anchor="ctr">
                    <a:lnL>
                      <a:noFill/>
                    </a:lnL>
                    <a:lnR w="12700" cmpd="sng">
                      <a:noFill/>
                      <a:prstDash val="solid"/>
                    </a:lnR>
                    <a:lnT>
                      <a:noFill/>
                    </a:lnT>
                    <a:lnB>
                      <a:noFill/>
                    </a:lnB>
                    <a:lnTlToBr w="12700" cmpd="sng">
                      <a:noFill/>
                      <a:prstDash val="solid"/>
                    </a:lnTlToBr>
                    <a:lnBlToTr w="12700" cmpd="sng">
                      <a:noFill/>
                      <a:prstDash val="solid"/>
                    </a:lnBlToTr>
                    <a:noFill/>
                  </a:tcPr>
                </a:tc>
                <a:tc hMerge="1">
                  <a:txBody>
                    <a:bodyPr/>
                    <a:lstStyle/>
                    <a:p>
                      <a:endParaRPr lang="en-US" sz="1000" dirty="0">
                        <a:latin typeface="Aptos Narrow" panose="020B0004020202020204" pitchFamily="34" charset="0"/>
                      </a:endParaRPr>
                    </a:p>
                  </a:txBody>
                  <a:tcPr marL="33406" marR="33406" marT="16703" marB="16703">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22914271"/>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Built-in with </a:t>
                      </a:r>
                      <a:r>
                        <a:rPr lang="en-US" sz="1100" dirty="0" err="1">
                          <a:effectLst/>
                          <a:latin typeface="Aptos Narrow" panose="020B0004020202020204" pitchFamily="34" charset="0"/>
                        </a:rPr>
                        <a:t>hight</a:t>
                      </a:r>
                      <a:r>
                        <a:rPr lang="en-US" sz="1100" dirty="0">
                          <a:effectLst/>
                          <a:latin typeface="Aptos Narrow" panose="020B0004020202020204" pitchFamily="34" charset="0"/>
                        </a:rPr>
                        <a:t> rejection SAW filters</a:t>
                      </a:r>
                    </a:p>
                  </a:txBody>
                  <a:tcPr marL="6797" marR="6797" marT="6797" marB="6797" anchor="ctr">
                    <a:lnL>
                      <a:noFill/>
                    </a:lnL>
                    <a:lnR>
                      <a:noFill/>
                    </a:lnR>
                    <a:lnT w="12700" cmpd="sng">
                      <a:no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26827781"/>
                  </a:ext>
                </a:extLst>
              </a:tr>
              <a:tr h="148150">
                <a:tc>
                  <a:txBody>
                    <a:bodyPr/>
                    <a:lstStyle/>
                    <a:p>
                      <a:pPr algn="l"/>
                      <a:r>
                        <a:rPr lang="en-US" sz="1100" b="1" dirty="0">
                          <a:effectLst/>
                          <a:latin typeface="Aptos Narrow" panose="020B0004020202020204" pitchFamily="34" charset="0"/>
                        </a:rPr>
                        <a:t>Rx Sensitivity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-141 dBm (SF12)</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79040516"/>
                  </a:ext>
                </a:extLst>
              </a:tr>
              <a:tr h="148150">
                <a:tc>
                  <a:txBody>
                    <a:bodyPr/>
                    <a:lstStyle/>
                    <a:p>
                      <a:pPr algn="l"/>
                      <a:r>
                        <a:rPr lang="en-US" sz="1100" b="1" dirty="0">
                          <a:effectLst/>
                          <a:latin typeface="Aptos Narrow" panose="020B0004020202020204" pitchFamily="34" charset="0"/>
                        </a:rPr>
                        <a:t>TX Power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configurable from 5dBm to 27dBm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1982572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Range -40°C +60°C</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1409534"/>
                  </a:ext>
                </a:extLst>
              </a:tr>
              <a:tr h="148150">
                <a:tc>
                  <a:txBody>
                    <a:bodyPr/>
                    <a:lstStyle/>
                    <a:p>
                      <a:pPr algn="l"/>
                      <a:r>
                        <a:rPr lang="en-US" sz="1100" b="1" dirty="0">
                          <a:effectLst/>
                          <a:latin typeface="Aptos Narrow" panose="020B0004020202020204" pitchFamily="34" charset="0"/>
                        </a:rPr>
                        <a:t>Humidity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95%</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22321852"/>
                  </a:ext>
                </a:extLst>
              </a:tr>
              <a:tr h="148150">
                <a:tc>
                  <a:txBody>
                    <a:bodyPr/>
                    <a:lstStyle/>
                    <a:p>
                      <a:pPr algn="l"/>
                      <a:r>
                        <a:rPr lang="en-US" sz="1100" b="1" dirty="0">
                          <a:effectLst/>
                          <a:latin typeface="Aptos Narrow" panose="020B0004020202020204" pitchFamily="34" charset="0"/>
                        </a:rPr>
                        <a:t>Size</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265 x 165 x 100 mm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58079886"/>
                  </a:ext>
                </a:extLst>
              </a:tr>
              <a:tr h="148150">
                <a:tc>
                  <a:txBody>
                    <a:bodyPr/>
                    <a:lstStyle/>
                    <a:p>
                      <a:pPr algn="l"/>
                      <a:r>
                        <a:rPr lang="en-US" sz="1100" b="1" dirty="0">
                          <a:effectLst/>
                          <a:latin typeface="Aptos Narrow" panose="020B0004020202020204" pitchFamily="34" charset="0"/>
                        </a:rPr>
                        <a:t>Weight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1,4kg (mounting kit included)</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44220155"/>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Spectrum analysis compliant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20733931"/>
                  </a:ext>
                </a:extLst>
              </a:tr>
              <a:tr h="285187">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Backup batteries to allow the clean shut down of applications in case of power cut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8910872"/>
                  </a:ext>
                </a:extLst>
              </a:tr>
              <a:tr h="285187">
                <a:tc>
                  <a:txBody>
                    <a:bodyPr/>
                    <a:lstStyle/>
                    <a:p>
                      <a:pPr algn="l"/>
                      <a:r>
                        <a:rPr lang="en-US" sz="1100" b="1" dirty="0">
                          <a:effectLst/>
                          <a:latin typeface="Aptos Narrow" panose="020B0004020202020204" pitchFamily="34" charset="0"/>
                        </a:rPr>
                        <a:t>Casing</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IP6 Alu (Black), Polycarbonate (Front), Inox (mounting kit)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3076569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Surge protection of the RF LoRa link (option)</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49250895"/>
                  </a:ext>
                </a:extLst>
              </a:tr>
              <a:tr h="148150">
                <a:tc>
                  <a:txBody>
                    <a:bodyPr/>
                    <a:lstStyle/>
                    <a:p>
                      <a:pPr algn="l"/>
                      <a:r>
                        <a:rPr lang="en-US" sz="1100" b="1" dirty="0">
                          <a:effectLst/>
                          <a:latin typeface="Aptos Narrow" panose="020B0004020202020204" pitchFamily="34" charset="0"/>
                        </a:rPr>
                        <a:t>CPU</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ARM Cortex A9</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3011936"/>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DDRAM 256MB</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65108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8GB eMMC (6GB available for user)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4721638"/>
                  </a:ext>
                </a:extLst>
              </a:tr>
            </a:tbl>
          </a:graphicData>
        </a:graphic>
      </p:graphicFrame>
      <p:pic>
        <p:nvPicPr>
          <p:cNvPr id="15" name="Picture 14">
            <a:extLst>
              <a:ext uri="{FF2B5EF4-FFF2-40B4-BE49-F238E27FC236}">
                <a16:creationId xmlns:a16="http://schemas.microsoft.com/office/drawing/2014/main" id="{A1925876-4634-8984-27C5-2DFDFC5333E0}"/>
              </a:ext>
            </a:extLst>
          </p:cNvPr>
          <p:cNvPicPr>
            <a:picLocks noChangeAspect="1"/>
          </p:cNvPicPr>
          <p:nvPr/>
        </p:nvPicPr>
        <p:blipFill>
          <a:blip r:embed="rId4"/>
          <a:stretch>
            <a:fillRect/>
          </a:stretch>
        </p:blipFill>
        <p:spPr>
          <a:xfrm>
            <a:off x="4979073" y="5961926"/>
            <a:ext cx="1688463" cy="517147"/>
          </a:xfrm>
          <a:prstGeom prst="rect">
            <a:avLst/>
          </a:prstGeom>
        </p:spPr>
      </p:pic>
      <p:pic>
        <p:nvPicPr>
          <p:cNvPr id="3" name="Picture 2">
            <a:extLst>
              <a:ext uri="{FF2B5EF4-FFF2-40B4-BE49-F238E27FC236}">
                <a16:creationId xmlns:a16="http://schemas.microsoft.com/office/drawing/2014/main" id="{9E64552E-69C6-F70B-36FA-59BC9019DB1F}"/>
              </a:ext>
            </a:extLst>
          </p:cNvPr>
          <p:cNvPicPr>
            <a:picLocks noChangeAspect="1"/>
          </p:cNvPicPr>
          <p:nvPr/>
        </p:nvPicPr>
        <p:blipFill>
          <a:blip r:embed="rId5"/>
          <a:stretch>
            <a:fillRect/>
          </a:stretch>
        </p:blipFill>
        <p:spPr>
          <a:xfrm>
            <a:off x="6151733" y="1540698"/>
            <a:ext cx="1323479" cy="1741769"/>
          </a:xfrm>
          <a:prstGeom prst="rect">
            <a:avLst/>
          </a:prstGeom>
        </p:spPr>
      </p:pic>
      <p:sp>
        <p:nvSpPr>
          <p:cNvPr id="4" name="TextBox 3">
            <a:extLst>
              <a:ext uri="{FF2B5EF4-FFF2-40B4-BE49-F238E27FC236}">
                <a16:creationId xmlns:a16="http://schemas.microsoft.com/office/drawing/2014/main" id="{C6552F19-E186-0C5A-839D-90D357ED437C}"/>
              </a:ext>
            </a:extLst>
          </p:cNvPr>
          <p:cNvSpPr txBox="1"/>
          <p:nvPr/>
        </p:nvSpPr>
        <p:spPr>
          <a:xfrm>
            <a:off x="3780844" y="1809614"/>
            <a:ext cx="2639260" cy="830997"/>
          </a:xfrm>
          <a:prstGeom prst="rect">
            <a:avLst/>
          </a:prstGeom>
          <a:noFill/>
        </p:spPr>
        <p:txBody>
          <a:bodyPr wrap="square">
            <a:spAutoFit/>
          </a:bodyPr>
          <a:lstStyle/>
          <a:p>
            <a:pPr algn="l"/>
            <a:r>
              <a:rPr lang="en-US" sz="1200" b="0" i="0" dirty="0">
                <a:effectLst/>
                <a:latin typeface="Aptos Narrow" panose="020B0004020202020204" pitchFamily="34" charset="0"/>
              </a:rPr>
              <a:t>RS485-LoRa bridge is a data channel between traditional devices with RS485 output (Modbus Protocol) and LoRa gateway.</a:t>
            </a:r>
          </a:p>
        </p:txBody>
      </p:sp>
      <p:graphicFrame>
        <p:nvGraphicFramePr>
          <p:cNvPr id="5" name="Table 4">
            <a:extLst>
              <a:ext uri="{FF2B5EF4-FFF2-40B4-BE49-F238E27FC236}">
                <a16:creationId xmlns:a16="http://schemas.microsoft.com/office/drawing/2014/main" id="{1DA48643-7984-B1B1-6125-AFC4E3241F17}"/>
              </a:ext>
            </a:extLst>
          </p:cNvPr>
          <p:cNvGraphicFramePr>
            <a:graphicFrameLocks noGrp="1"/>
          </p:cNvGraphicFramePr>
          <p:nvPr>
            <p:extLst>
              <p:ext uri="{D42A27DB-BD31-4B8C-83A1-F6EECF244321}">
                <p14:modId xmlns:p14="http://schemas.microsoft.com/office/powerpoint/2010/main" val="2128603794"/>
              </p:ext>
            </p:extLst>
          </p:nvPr>
        </p:nvGraphicFramePr>
        <p:xfrm>
          <a:off x="3876188" y="2788122"/>
          <a:ext cx="3894235" cy="2908155"/>
        </p:xfrm>
        <a:graphic>
          <a:graphicData uri="http://schemas.openxmlformats.org/drawingml/2006/table">
            <a:tbl>
              <a:tblPr/>
              <a:tblGrid>
                <a:gridCol w="1382817">
                  <a:extLst>
                    <a:ext uri="{9D8B030D-6E8A-4147-A177-3AD203B41FA5}">
                      <a16:colId xmlns:a16="http://schemas.microsoft.com/office/drawing/2014/main" val="1247486580"/>
                    </a:ext>
                  </a:extLst>
                </a:gridCol>
                <a:gridCol w="2511418">
                  <a:extLst>
                    <a:ext uri="{9D8B030D-6E8A-4147-A177-3AD203B41FA5}">
                      <a16:colId xmlns:a16="http://schemas.microsoft.com/office/drawing/2014/main" val="3995638276"/>
                    </a:ext>
                  </a:extLst>
                </a:gridCol>
              </a:tblGrid>
              <a:tr h="266548">
                <a:tc>
                  <a:txBody>
                    <a:bodyPr/>
                    <a:lstStyle/>
                    <a:p>
                      <a:pPr algn="l"/>
                      <a:r>
                        <a:rPr lang="en-US" sz="1100" b="1" dirty="0">
                          <a:effectLst/>
                          <a:latin typeface="Aptos Narrow" panose="020B0004020202020204" pitchFamily="34" charset="0"/>
                        </a:rPr>
                        <a:t>Power Supply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8-30V DC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638658216"/>
                  </a:ext>
                </a:extLst>
              </a:tr>
              <a:tr h="219504">
                <a:tc>
                  <a:txBody>
                    <a:bodyPr/>
                    <a:lstStyle/>
                    <a:p>
                      <a:pPr algn="l"/>
                      <a:r>
                        <a:rPr lang="en-US" sz="1100" b="1" dirty="0">
                          <a:effectLst/>
                          <a:latin typeface="Aptos Narrow" panose="020B0004020202020204" pitchFamily="34" charset="0"/>
                        </a:rPr>
                        <a:t>Application</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Indoor</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613366699"/>
                  </a:ext>
                </a:extLst>
              </a:tr>
              <a:tr h="224030">
                <a:tc>
                  <a:txBody>
                    <a:bodyPr/>
                    <a:lstStyle/>
                    <a:p>
                      <a:pPr algn="l"/>
                      <a:r>
                        <a:rPr lang="en-US" sz="1100" b="1" dirty="0">
                          <a:effectLst/>
                          <a:latin typeface="Aptos Narrow" panose="020B0004020202020204" pitchFamily="34" charset="0"/>
                        </a:rPr>
                        <a:t>Standby Current</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20mA</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949601798"/>
                  </a:ext>
                </a:extLst>
              </a:tr>
              <a:tr h="219504">
                <a:tc>
                  <a:txBody>
                    <a:bodyPr/>
                    <a:lstStyle/>
                    <a:p>
                      <a:pPr algn="l"/>
                      <a:r>
                        <a:rPr lang="en-US" sz="1100" b="1" dirty="0">
                          <a:effectLst/>
                          <a:latin typeface="Aptos Narrow" panose="020B0004020202020204" pitchFamily="34" charset="0"/>
                        </a:rPr>
                        <a:t>MCU</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Arm® 32-bit Cortex®-M0</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779336820"/>
                  </a:ext>
                </a:extLst>
              </a:tr>
              <a:tr h="219504">
                <a:tc>
                  <a:txBody>
                    <a:bodyPr/>
                    <a:lstStyle/>
                    <a:p>
                      <a:pPr algn="l"/>
                      <a:r>
                        <a:rPr lang="en-US" sz="1100" b="1" dirty="0">
                          <a:effectLst/>
                          <a:latin typeface="Aptos Narrow" panose="020B0004020202020204" pitchFamily="34" charset="0"/>
                        </a:rPr>
                        <a:t>Frequency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470-510MHz, 863-870MHz, 902-926MHz</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2805610996"/>
                  </a:ext>
                </a:extLst>
              </a:tr>
              <a:tr h="219504">
                <a:tc>
                  <a:txBody>
                    <a:bodyPr/>
                    <a:lstStyle/>
                    <a:p>
                      <a:pPr algn="l"/>
                      <a:r>
                        <a:rPr lang="en-US" sz="1100" b="1" dirty="0">
                          <a:effectLst/>
                          <a:latin typeface="Aptos Narrow" panose="020B0004020202020204" pitchFamily="34" charset="0"/>
                        </a:rPr>
                        <a:t>TX Power</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Up to +20dbm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4048090586"/>
                  </a:ext>
                </a:extLst>
              </a:tr>
              <a:tr h="219504">
                <a:tc>
                  <a:txBody>
                    <a:bodyPr/>
                    <a:lstStyle/>
                    <a:p>
                      <a:pPr algn="l"/>
                      <a:r>
                        <a:rPr lang="en-US" sz="1100" b="1" dirty="0">
                          <a:effectLst/>
                          <a:latin typeface="Aptos Narrow" panose="020B0004020202020204" pitchFamily="34" charset="0"/>
                        </a:rPr>
                        <a:t>RX Sensitivity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Down to -137dBm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810767328"/>
                  </a:ext>
                </a:extLst>
              </a:tr>
              <a:tr h="219504">
                <a:tc>
                  <a:txBody>
                    <a:bodyPr/>
                    <a:lstStyle/>
                    <a:p>
                      <a:pPr algn="l"/>
                      <a:r>
                        <a:rPr lang="en-US" sz="1100" b="1" dirty="0">
                          <a:effectLst/>
                          <a:latin typeface="Aptos Narrow" panose="020B0004020202020204" pitchFamily="34" charset="0"/>
                        </a:rPr>
                        <a:t>Channels</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8 settable channels</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568075574"/>
                  </a:ext>
                </a:extLst>
              </a:tr>
              <a:tr h="219504">
                <a:tc>
                  <a:txBody>
                    <a:bodyPr/>
                    <a:lstStyle/>
                    <a:p>
                      <a:pPr algn="l"/>
                      <a:r>
                        <a:rPr lang="en-US" sz="1100" b="1" dirty="0">
                          <a:effectLst/>
                          <a:latin typeface="Aptos Narrow" panose="020B0004020202020204" pitchFamily="34" charset="0"/>
                        </a:rPr>
                        <a:t>Data rate</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Adaptive data rate</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180047935"/>
                  </a:ext>
                </a:extLst>
              </a:tr>
              <a:tr h="222537">
                <a:tc gridSpan="2">
                  <a:txBody>
                    <a:bodyPr/>
                    <a:lstStyle/>
                    <a:p>
                      <a:pPr algn="l"/>
                      <a:r>
                        <a:rPr lang="en-US" sz="1100" b="1" dirty="0">
                          <a:effectLst/>
                          <a:latin typeface="Aptos Narrow" panose="020B0004020202020204" pitchFamily="34" charset="0"/>
                        </a:rPr>
                        <a:t>Listen Before Talk(LBT)</a:t>
                      </a:r>
                    </a:p>
                  </a:txBody>
                  <a:tcPr marL="10458" marR="10458" marT="10458" marB="10458" anchor="ctr">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18513212"/>
                  </a:ext>
                </a:extLst>
              </a:tr>
              <a:tr h="219504">
                <a:tc>
                  <a:txBody>
                    <a:bodyPr/>
                    <a:lstStyle/>
                    <a:p>
                      <a:pPr algn="l"/>
                      <a:r>
                        <a:rPr lang="en-US" sz="1100" b="1" dirty="0">
                          <a:effectLst/>
                          <a:latin typeface="Aptos Narrow" panose="020B0004020202020204" pitchFamily="34" charset="0"/>
                        </a:rPr>
                        <a:t>LoRa Class</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Both Class A &amp; Class 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034861930"/>
                  </a:ext>
                </a:extLst>
              </a:tr>
              <a:tr h="219504">
                <a:tc gridSpan="2">
                  <a:txBody>
                    <a:bodyPr/>
                    <a:lstStyle/>
                    <a:p>
                      <a:pPr algn="l"/>
                      <a:r>
                        <a:rPr lang="en-US" sz="1100" dirty="0">
                          <a:effectLst/>
                          <a:latin typeface="Aptos Narrow" panose="020B0004020202020204" pitchFamily="34" charset="0"/>
                        </a:rPr>
                        <a:t>Power supply isolated &amp; RS485 interface isolated</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931175561"/>
                  </a:ext>
                </a:extLst>
              </a:tr>
              <a:tr h="219504">
                <a:tc gridSpan="2">
                  <a:txBody>
                    <a:bodyPr/>
                    <a:lstStyle/>
                    <a:p>
                      <a:pPr algn="l"/>
                      <a:r>
                        <a:rPr lang="en-US" sz="1100" dirty="0">
                          <a:effectLst/>
                          <a:latin typeface="Aptos Narrow" panose="020B0004020202020204" pitchFamily="34" charset="0"/>
                        </a:rPr>
                        <a:t>Compatible with IEC 61000-4-2 (ESD): Air 15kV, Contact 8kV</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1482844725"/>
                  </a:ext>
                </a:extLst>
              </a:tr>
            </a:tbl>
          </a:graphicData>
        </a:graphic>
      </p:graphicFrame>
      <p:sp>
        <p:nvSpPr>
          <p:cNvPr id="8" name="TextBox 7">
            <a:extLst>
              <a:ext uri="{FF2B5EF4-FFF2-40B4-BE49-F238E27FC236}">
                <a16:creationId xmlns:a16="http://schemas.microsoft.com/office/drawing/2014/main" id="{E173B07C-DFCA-DBEE-0C62-5180BC0DE7B5}"/>
              </a:ext>
            </a:extLst>
          </p:cNvPr>
          <p:cNvSpPr txBox="1"/>
          <p:nvPr/>
        </p:nvSpPr>
        <p:spPr>
          <a:xfrm>
            <a:off x="3715257" y="1388711"/>
            <a:ext cx="4036823" cy="646331"/>
          </a:xfrm>
          <a:prstGeom prst="rect">
            <a:avLst/>
          </a:prstGeom>
          <a:noFill/>
        </p:spPr>
        <p:txBody>
          <a:bodyPr wrap="square">
            <a:spAutoFit/>
          </a:bodyPr>
          <a:lstStyle/>
          <a:p>
            <a:r>
              <a:rPr lang="en-US" sz="1800" b="1" i="0" dirty="0">
                <a:effectLst/>
                <a:latin typeface="Aptos Narrow" panose="020B0004020202020204" pitchFamily="34" charset="0"/>
              </a:rPr>
              <a:t>RS 485 Lora Bridge (RTU)</a:t>
            </a:r>
            <a:br>
              <a:rPr lang="en-US" sz="1800" dirty="0">
                <a:latin typeface="Aptos Narrow" panose="020B0004020202020204" pitchFamily="34" charset="0"/>
              </a:rPr>
            </a:br>
            <a:endParaRPr lang="en-US" dirty="0"/>
          </a:p>
        </p:txBody>
      </p:sp>
      <p:sp>
        <p:nvSpPr>
          <p:cNvPr id="9" name="TextBox 8">
            <a:extLst>
              <a:ext uri="{FF2B5EF4-FFF2-40B4-BE49-F238E27FC236}">
                <a16:creationId xmlns:a16="http://schemas.microsoft.com/office/drawing/2014/main" id="{57FDDE6F-D2AA-E454-BB9E-9A3D5937D772}"/>
              </a:ext>
            </a:extLst>
          </p:cNvPr>
          <p:cNvSpPr txBox="1"/>
          <p:nvPr/>
        </p:nvSpPr>
        <p:spPr>
          <a:xfrm>
            <a:off x="3733600" y="991790"/>
            <a:ext cx="4036823" cy="369332"/>
          </a:xfrm>
          <a:prstGeom prst="rect">
            <a:avLst/>
          </a:prstGeom>
          <a:noFill/>
        </p:spPr>
        <p:txBody>
          <a:bodyPr wrap="square">
            <a:spAutoFit/>
          </a:bodyPr>
          <a:lstStyle/>
          <a:p>
            <a:r>
              <a:rPr lang="en-US" sz="1800" b="1" i="0" dirty="0">
                <a:effectLst/>
                <a:latin typeface="Aptos Narrow" panose="020B0004020202020204" pitchFamily="34" charset="0"/>
              </a:rPr>
              <a:t>LORA COMMUNICATION DEVICE</a:t>
            </a:r>
            <a:endParaRPr lang="en-US" dirty="0"/>
          </a:p>
        </p:txBody>
      </p:sp>
      <p:grpSp>
        <p:nvGrpSpPr>
          <p:cNvPr id="16" name="Group 15">
            <a:extLst>
              <a:ext uri="{FF2B5EF4-FFF2-40B4-BE49-F238E27FC236}">
                <a16:creationId xmlns:a16="http://schemas.microsoft.com/office/drawing/2014/main" id="{222502AF-5D45-3653-F6C0-029F4531149A}"/>
              </a:ext>
            </a:extLst>
          </p:cNvPr>
          <p:cNvGrpSpPr/>
          <p:nvPr/>
        </p:nvGrpSpPr>
        <p:grpSpPr>
          <a:xfrm>
            <a:off x="2444664" y="291983"/>
            <a:ext cx="8107736" cy="429659"/>
            <a:chOff x="2444664" y="291983"/>
            <a:chExt cx="8107736" cy="429659"/>
          </a:xfrm>
        </p:grpSpPr>
        <p:sp>
          <p:nvSpPr>
            <p:cNvPr id="17" name="Subtitle 2">
              <a:extLst>
                <a:ext uri="{FF2B5EF4-FFF2-40B4-BE49-F238E27FC236}">
                  <a16:creationId xmlns:a16="http://schemas.microsoft.com/office/drawing/2014/main" id="{07286335-C825-1CBE-440C-84D9E47241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8" name="Subtitle 2">
              <a:extLst>
                <a:ext uri="{FF2B5EF4-FFF2-40B4-BE49-F238E27FC236}">
                  <a16:creationId xmlns:a16="http://schemas.microsoft.com/office/drawing/2014/main" id="{8BF3C77A-F20E-519B-190A-0D7A2BF80BD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9" name="Subtitle 2">
              <a:extLst>
                <a:ext uri="{FF2B5EF4-FFF2-40B4-BE49-F238E27FC236}">
                  <a16:creationId xmlns:a16="http://schemas.microsoft.com/office/drawing/2014/main" id="{6BFFC01C-B395-C5D8-42A5-5242ADF244E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0" name="Subtitle 2">
              <a:extLst>
                <a:ext uri="{FF2B5EF4-FFF2-40B4-BE49-F238E27FC236}">
                  <a16:creationId xmlns:a16="http://schemas.microsoft.com/office/drawing/2014/main" id="{B1FAFEF0-84D1-15A8-E1BA-8124ECE205F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1" name="Subtitle 2">
              <a:extLst>
                <a:ext uri="{FF2B5EF4-FFF2-40B4-BE49-F238E27FC236}">
                  <a16:creationId xmlns:a16="http://schemas.microsoft.com/office/drawing/2014/main" id="{FC5CA8E3-C09E-D708-1B2E-D190C311B88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2" name="Subtitle 2">
              <a:extLst>
                <a:ext uri="{FF2B5EF4-FFF2-40B4-BE49-F238E27FC236}">
                  <a16:creationId xmlns:a16="http://schemas.microsoft.com/office/drawing/2014/main" id="{C3C4CF04-A9A4-F2D2-527A-92124F79A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3" name="TextBox 22">
            <a:extLst>
              <a:ext uri="{FF2B5EF4-FFF2-40B4-BE49-F238E27FC236}">
                <a16:creationId xmlns:a16="http://schemas.microsoft.com/office/drawing/2014/main" id="{2D6D4053-F889-8675-1977-2FA2498F956D}"/>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2710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WordArt 2">
            <a:extLst>
              <a:ext uri="{FF2B5EF4-FFF2-40B4-BE49-F238E27FC236}">
                <a16:creationId xmlns:a16="http://schemas.microsoft.com/office/drawing/2014/main" id="{61380DC8-0330-E3BE-7260-3A6C53036D16}"/>
              </a:ext>
            </a:extLst>
          </p:cNvPr>
          <p:cNvSpPr>
            <a:spLocks noChangeArrowheads="1" noChangeShapeType="1" noTextEdit="1"/>
          </p:cNvSpPr>
          <p:nvPr/>
        </p:nvSpPr>
        <p:spPr bwMode="auto">
          <a:xfrm>
            <a:off x="6712268" y="-1304277"/>
            <a:ext cx="2286000" cy="1381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rtl="0">
              <a:buNone/>
            </a:pPr>
            <a:r>
              <a:rPr lang="en-US" sz="3600" kern="10" spc="0">
                <a:ln w="9525" algn="ctr">
                  <a:solidFill>
                    <a:srgbClr val="FF6600"/>
                  </a:solidFill>
                  <a:round/>
                  <a:headEnd/>
                  <a:tailEnd/>
                </a:ln>
                <a:solidFill>
                  <a:srgbClr val="FF9900"/>
                </a:solidFill>
                <a:effectLst/>
                <a:latin typeface="Calibri" panose="020F0502020204030204" pitchFamily="34" charset="0"/>
                <a:ea typeface="Calibri" panose="020F0502020204030204" pitchFamily="34" charset="0"/>
                <a:cs typeface="Calibri" panose="020F0502020204030204" pitchFamily="34" charset="0"/>
              </a:rPr>
              <a:t>PT. SINERGI RODIKA UTAMA</a:t>
            </a:r>
          </a:p>
        </p:txBody>
      </p:sp>
      <p:sp>
        <p:nvSpPr>
          <p:cNvPr id="5" name="Text Box 3">
            <a:extLst>
              <a:ext uri="{FF2B5EF4-FFF2-40B4-BE49-F238E27FC236}">
                <a16:creationId xmlns:a16="http://schemas.microsoft.com/office/drawing/2014/main" id="{1289F5A5-EC5E-4209-1E4D-34434F44212E}"/>
              </a:ext>
            </a:extLst>
          </p:cNvPr>
          <p:cNvSpPr txBox="1">
            <a:spLocks noChangeArrowheads="1"/>
          </p:cNvSpPr>
          <p:nvPr/>
        </p:nvSpPr>
        <p:spPr bwMode="auto">
          <a:xfrm>
            <a:off x="2608087" y="881352"/>
            <a:ext cx="4700327" cy="57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ptos" panose="020B0004020202020204" pitchFamily="34" charset="0"/>
              </a:rPr>
              <a:t>CCTV &amp; Electronic Security</a:t>
            </a:r>
          </a:p>
        </p:txBody>
      </p:sp>
      <p:pic>
        <p:nvPicPr>
          <p:cNvPr id="15365" name="Picture 5">
            <a:extLst>
              <a:ext uri="{FF2B5EF4-FFF2-40B4-BE49-F238E27FC236}">
                <a16:creationId xmlns:a16="http://schemas.microsoft.com/office/drawing/2014/main" id="{CF47D329-D091-67AB-6F74-998E2E044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076" y="896505"/>
            <a:ext cx="3073872" cy="180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6">
            <a:extLst>
              <a:ext uri="{FF2B5EF4-FFF2-40B4-BE49-F238E27FC236}">
                <a16:creationId xmlns:a16="http://schemas.microsoft.com/office/drawing/2014/main" id="{79F89DC3-715C-8313-E08E-DD94B37359A8}"/>
              </a:ext>
            </a:extLst>
          </p:cNvPr>
          <p:cNvSpPr txBox="1">
            <a:spLocks noChangeArrowheads="1"/>
          </p:cNvSpPr>
          <p:nvPr/>
        </p:nvSpPr>
        <p:spPr bwMode="auto">
          <a:xfrm>
            <a:off x="5776049" y="2672916"/>
            <a:ext cx="273685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ACCESS CONTROL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7" name="Picture 7">
            <a:extLst>
              <a:ext uri="{FF2B5EF4-FFF2-40B4-BE49-F238E27FC236}">
                <a16:creationId xmlns:a16="http://schemas.microsoft.com/office/drawing/2014/main" id="{58DDB5AA-7271-8FE7-68FF-419B85D90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1263" y="644030"/>
            <a:ext cx="2794000"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8">
            <a:extLst>
              <a:ext uri="{FF2B5EF4-FFF2-40B4-BE49-F238E27FC236}">
                <a16:creationId xmlns:a16="http://schemas.microsoft.com/office/drawing/2014/main" id="{203A7364-F1E4-F9F7-95EA-E9B830921392}"/>
              </a:ext>
            </a:extLst>
          </p:cNvPr>
          <p:cNvSpPr txBox="1">
            <a:spLocks noChangeArrowheads="1"/>
          </p:cNvSpPr>
          <p:nvPr/>
        </p:nvSpPr>
        <p:spPr bwMode="auto">
          <a:xfrm>
            <a:off x="9301450" y="2437017"/>
            <a:ext cx="270033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BURGLAR ALARM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9" name="Picture 9">
            <a:extLst>
              <a:ext uri="{FF2B5EF4-FFF2-40B4-BE49-F238E27FC236}">
                <a16:creationId xmlns:a16="http://schemas.microsoft.com/office/drawing/2014/main" id="{8D03F1B0-F4E4-8433-7ACB-3634479C9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602" y="2789164"/>
            <a:ext cx="177641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0" name="Picture 10">
            <a:extLst>
              <a:ext uri="{FF2B5EF4-FFF2-40B4-BE49-F238E27FC236}">
                <a16:creationId xmlns:a16="http://schemas.microsoft.com/office/drawing/2014/main" id="{D8BBA3FF-CEC9-5B39-93EC-84D2D2C24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7077" y="2789164"/>
            <a:ext cx="100806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8" name="Text Box 11">
            <a:extLst>
              <a:ext uri="{FF2B5EF4-FFF2-40B4-BE49-F238E27FC236}">
                <a16:creationId xmlns:a16="http://schemas.microsoft.com/office/drawing/2014/main" id="{B4B2394D-78A8-0345-B02E-3409BD0EB96B}"/>
              </a:ext>
            </a:extLst>
          </p:cNvPr>
          <p:cNvSpPr txBox="1">
            <a:spLocks noChangeArrowheads="1"/>
          </p:cNvSpPr>
          <p:nvPr/>
        </p:nvSpPr>
        <p:spPr bwMode="auto">
          <a:xfrm>
            <a:off x="9409402" y="4387777"/>
            <a:ext cx="2700338"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CONVEX MIRROR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72" name="Picture 12">
            <a:extLst>
              <a:ext uri="{FF2B5EF4-FFF2-40B4-BE49-F238E27FC236}">
                <a16:creationId xmlns:a16="http://schemas.microsoft.com/office/drawing/2014/main" id="{620A1A34-530E-742C-F78F-A4A806BC0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9241" y="4912811"/>
            <a:ext cx="9588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3" name="Picture 13">
            <a:extLst>
              <a:ext uri="{FF2B5EF4-FFF2-40B4-BE49-F238E27FC236}">
                <a16:creationId xmlns:a16="http://schemas.microsoft.com/office/drawing/2014/main" id="{6CE3C553-679F-8574-876F-9A1437187B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791" y="4888999"/>
            <a:ext cx="1363663" cy="1350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4" name="Picture 14" descr="Jual LED Arm Barrier Gate WBG12 - Kota Surabaya - intansoft | Tokopedia">
            <a:extLst>
              <a:ext uri="{FF2B5EF4-FFF2-40B4-BE49-F238E27FC236}">
                <a16:creationId xmlns:a16="http://schemas.microsoft.com/office/drawing/2014/main" id="{6C35898C-D586-4179-0B43-FB3FCFA38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441" y="5477961"/>
            <a:ext cx="8080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15">
            <a:extLst>
              <a:ext uri="{FF2B5EF4-FFF2-40B4-BE49-F238E27FC236}">
                <a16:creationId xmlns:a16="http://schemas.microsoft.com/office/drawing/2014/main" id="{84F41D3A-4673-B965-540A-37209F4B67FF}"/>
              </a:ext>
            </a:extLst>
          </p:cNvPr>
          <p:cNvSpPr txBox="1">
            <a:spLocks noChangeArrowheads="1"/>
          </p:cNvSpPr>
          <p:nvPr/>
        </p:nvSpPr>
        <p:spPr bwMode="auto">
          <a:xfrm>
            <a:off x="6302331" y="6300286"/>
            <a:ext cx="272415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TRIPOD &amp; BARRIER GATE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79" name="Picture 19">
            <a:extLst>
              <a:ext uri="{FF2B5EF4-FFF2-40B4-BE49-F238E27FC236}">
                <a16:creationId xmlns:a16="http://schemas.microsoft.com/office/drawing/2014/main" id="{5B4426F1-E46F-C562-8987-A9D2B730CE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3223" y="3106807"/>
            <a:ext cx="1127125"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1" name="Text Box 20">
            <a:extLst>
              <a:ext uri="{FF2B5EF4-FFF2-40B4-BE49-F238E27FC236}">
                <a16:creationId xmlns:a16="http://schemas.microsoft.com/office/drawing/2014/main" id="{63B2481C-D95F-2622-6D77-D72877D41D61}"/>
              </a:ext>
            </a:extLst>
          </p:cNvPr>
          <p:cNvSpPr txBox="1">
            <a:spLocks noChangeArrowheads="1"/>
          </p:cNvSpPr>
          <p:nvPr/>
        </p:nvSpPr>
        <p:spPr bwMode="auto">
          <a:xfrm>
            <a:off x="5765124" y="4533772"/>
            <a:ext cx="2700338"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GUARD TOUR PATROL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81" name="Picture 21" descr="TS-G700 RFID Guard Tour System">
            <a:extLst>
              <a:ext uri="{FF2B5EF4-FFF2-40B4-BE49-F238E27FC236}">
                <a16:creationId xmlns:a16="http://schemas.microsoft.com/office/drawing/2014/main" id="{2C3091A1-41B8-6C3E-DAD4-F5A4FB3515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7153" y="3028244"/>
            <a:ext cx="1751013"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22">
            <a:extLst>
              <a:ext uri="{FF2B5EF4-FFF2-40B4-BE49-F238E27FC236}">
                <a16:creationId xmlns:a16="http://schemas.microsoft.com/office/drawing/2014/main" id="{764FBD13-5938-E099-CFEF-9C4958676715}"/>
              </a:ext>
            </a:extLst>
          </p:cNvPr>
          <p:cNvSpPr txBox="1">
            <a:spLocks noChangeArrowheads="1"/>
          </p:cNvSpPr>
          <p:nvPr/>
        </p:nvSpPr>
        <p:spPr bwMode="auto">
          <a:xfrm>
            <a:off x="2492692" y="8387411"/>
            <a:ext cx="5926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Jl. Jalur Sutera Timur  Kav. 6A No. 16 Alam Sutera, Tangerang 15144, BANTEN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Telp/ Fax  021 22352886 Email : sinergi.rodika@gmail.com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3">
            <a:extLst>
              <a:ext uri="{FF2B5EF4-FFF2-40B4-BE49-F238E27FC236}">
                <a16:creationId xmlns:a16="http://schemas.microsoft.com/office/drawing/2014/main" id="{21D56B74-246D-8EC5-7F06-10029FA2EB21}"/>
              </a:ext>
            </a:extLst>
          </p:cNvPr>
          <p:cNvSpPr>
            <a:spLocks noChangeArrowheads="1"/>
          </p:cNvSpPr>
          <p:nvPr/>
        </p:nvSpPr>
        <p:spPr bwMode="auto">
          <a:xfrm>
            <a:off x="1664017" y="8247711"/>
            <a:ext cx="7559676"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sp>
        <p:nvSpPr>
          <p:cNvPr id="15" name="AutoShape 25">
            <a:extLst>
              <a:ext uri="{FF2B5EF4-FFF2-40B4-BE49-F238E27FC236}">
                <a16:creationId xmlns:a16="http://schemas.microsoft.com/office/drawing/2014/main" id="{2DB03485-023D-280A-34DA-1C8CD18EDFF2}"/>
              </a:ext>
            </a:extLst>
          </p:cNvPr>
          <p:cNvSpPr>
            <a:spLocks noChangeArrowheads="1"/>
          </p:cNvSpPr>
          <p:nvPr/>
        </p:nvSpPr>
        <p:spPr bwMode="auto">
          <a:xfrm>
            <a:off x="2413317" y="-788339"/>
            <a:ext cx="6480176" cy="276225"/>
          </a:xfrm>
          <a:prstGeom prst="roundRect">
            <a:avLst>
              <a:gd name="adj" fmla="val 16667"/>
            </a:avLst>
          </a:prstGeom>
          <a:gradFill rotWithShape="1">
            <a:gsLst>
              <a:gs pos="0">
                <a:srgbClr val="FF6600"/>
              </a:gs>
              <a:gs pos="100000">
                <a:srgbClr val="FFFFFF"/>
              </a:gs>
            </a:gsLst>
            <a:lin ang="0" scaled="1"/>
          </a:gradFill>
          <a:ln>
            <a:noFill/>
          </a:ln>
          <a:effectLst/>
          <a:extLst>
            <a:ext uri="{91240B29-F687-4F45-9708-019B960494DF}">
              <a14:hiddenLine xmlns:a14="http://schemas.microsoft.com/office/drawing/2010/main" w="9525" algn="in">
                <a:solidFill>
                  <a:srgbClr val="000000"/>
                </a:solidFill>
                <a:round/>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5387" name="Picture 27">
            <a:extLst>
              <a:ext uri="{FF2B5EF4-FFF2-40B4-BE49-F238E27FC236}">
                <a16:creationId xmlns:a16="http://schemas.microsoft.com/office/drawing/2014/main" id="{FF44D6DC-A67C-0ACF-0857-F5F553267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7771" y="4611186"/>
            <a:ext cx="1858963"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88" name="Picture 28">
            <a:extLst>
              <a:ext uri="{FF2B5EF4-FFF2-40B4-BE49-F238E27FC236}">
                <a16:creationId xmlns:a16="http://schemas.microsoft.com/office/drawing/2014/main" id="{F2E21B2B-72DE-1392-3FD2-68EA09AFDD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13275"/>
          <a:stretch>
            <a:fillRect/>
          </a:stretch>
        </p:blipFill>
        <p:spPr bwMode="auto">
          <a:xfrm>
            <a:off x="10757983" y="4904873"/>
            <a:ext cx="1434017" cy="146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7" name="Text Box 29">
            <a:extLst>
              <a:ext uri="{FF2B5EF4-FFF2-40B4-BE49-F238E27FC236}">
                <a16:creationId xmlns:a16="http://schemas.microsoft.com/office/drawing/2014/main" id="{DB56823D-40F0-D6A4-3CDA-9234369284AF}"/>
              </a:ext>
            </a:extLst>
          </p:cNvPr>
          <p:cNvSpPr txBox="1">
            <a:spLocks noChangeArrowheads="1"/>
          </p:cNvSpPr>
          <p:nvPr/>
        </p:nvSpPr>
        <p:spPr bwMode="auto">
          <a:xfrm>
            <a:off x="9534021" y="6402648"/>
            <a:ext cx="235743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dirty="0">
                <a:solidFill>
                  <a:srgbClr val="000000"/>
                </a:solidFill>
                <a:latin typeface="Arial" panose="020B0604020202020204" pitchFamily="34" charset="0"/>
              </a:rPr>
              <a:t>XRAY AND METAL DETECTOR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CC7DF672-C0CF-F6DD-6764-9415E7F684AE}"/>
              </a:ext>
            </a:extLst>
          </p:cNvPr>
          <p:cNvPicPr>
            <a:picLocks noChangeAspect="1"/>
          </p:cNvPicPr>
          <p:nvPr/>
        </p:nvPicPr>
        <p:blipFill>
          <a:blip r:embed="rId13"/>
          <a:stretch>
            <a:fillRect/>
          </a:stretch>
        </p:blipFill>
        <p:spPr>
          <a:xfrm>
            <a:off x="4045650" y="1050501"/>
            <a:ext cx="1566277" cy="1259287"/>
          </a:xfrm>
          <a:prstGeom prst="rect">
            <a:avLst/>
          </a:prstGeom>
        </p:spPr>
      </p:pic>
      <p:pic>
        <p:nvPicPr>
          <p:cNvPr id="21" name="Picture 20">
            <a:extLst>
              <a:ext uri="{FF2B5EF4-FFF2-40B4-BE49-F238E27FC236}">
                <a16:creationId xmlns:a16="http://schemas.microsoft.com/office/drawing/2014/main" id="{BD8EE3C4-B61E-72A6-2DBF-F87C6BDCB326}"/>
              </a:ext>
            </a:extLst>
          </p:cNvPr>
          <p:cNvPicPr>
            <a:picLocks noChangeAspect="1"/>
          </p:cNvPicPr>
          <p:nvPr/>
        </p:nvPicPr>
        <p:blipFill>
          <a:blip r:embed="rId14"/>
          <a:stretch>
            <a:fillRect/>
          </a:stretch>
        </p:blipFill>
        <p:spPr>
          <a:xfrm>
            <a:off x="4142089" y="2513975"/>
            <a:ext cx="1376959" cy="1361659"/>
          </a:xfrm>
          <a:prstGeom prst="rect">
            <a:avLst/>
          </a:prstGeom>
        </p:spPr>
      </p:pic>
      <p:sp>
        <p:nvSpPr>
          <p:cNvPr id="22" name="TextBox 21">
            <a:extLst>
              <a:ext uri="{FF2B5EF4-FFF2-40B4-BE49-F238E27FC236}">
                <a16:creationId xmlns:a16="http://schemas.microsoft.com/office/drawing/2014/main" id="{DC9183A9-8D9E-E1C2-81D1-E379EEE5E1DC}"/>
              </a:ext>
            </a:extLst>
          </p:cNvPr>
          <p:cNvSpPr txBox="1"/>
          <p:nvPr/>
        </p:nvSpPr>
        <p:spPr>
          <a:xfrm>
            <a:off x="4114557" y="3859963"/>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sp>
        <p:nvSpPr>
          <p:cNvPr id="24" name="TextBox 23">
            <a:extLst>
              <a:ext uri="{FF2B5EF4-FFF2-40B4-BE49-F238E27FC236}">
                <a16:creationId xmlns:a16="http://schemas.microsoft.com/office/drawing/2014/main" id="{D4AD9259-669B-7B96-5E5C-B4F5F9AD4AB3}"/>
              </a:ext>
            </a:extLst>
          </p:cNvPr>
          <p:cNvSpPr txBox="1"/>
          <p:nvPr/>
        </p:nvSpPr>
        <p:spPr>
          <a:xfrm>
            <a:off x="3969755" y="5427335"/>
            <a:ext cx="1721625"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sp>
        <p:nvSpPr>
          <p:cNvPr id="25" name="TextBox 24">
            <a:extLst>
              <a:ext uri="{FF2B5EF4-FFF2-40B4-BE49-F238E27FC236}">
                <a16:creationId xmlns:a16="http://schemas.microsoft.com/office/drawing/2014/main" id="{4747A7E5-FE88-1087-C3E6-AA9035773C57}"/>
              </a:ext>
            </a:extLst>
          </p:cNvPr>
          <p:cNvSpPr txBox="1"/>
          <p:nvPr/>
        </p:nvSpPr>
        <p:spPr>
          <a:xfrm>
            <a:off x="4203264" y="2145230"/>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2" name="Content Placeholder 4">
            <a:extLst>
              <a:ext uri="{FF2B5EF4-FFF2-40B4-BE49-F238E27FC236}">
                <a16:creationId xmlns:a16="http://schemas.microsoft.com/office/drawing/2014/main" id="{34EFCC95-4AB0-1B89-B4BA-B37ACD161970}"/>
              </a:ext>
            </a:extLst>
          </p:cNvPr>
          <p:cNvPicPr>
            <a:picLocks noChangeAspect="1"/>
          </p:cNvPicPr>
          <p:nvPr/>
        </p:nvPicPr>
        <p:blipFill rotWithShape="1">
          <a:blip r:embed="rId15">
            <a:extLst>
              <a:ext uri="{28A0092B-C50C-407E-A947-70E740481C1C}">
                <a14:useLocalDpi xmlns:a14="http://schemas.microsoft.com/office/drawing/2010/main" val="0"/>
              </a:ext>
            </a:extLst>
          </a:blip>
          <a:srcRect t="29760" b="29679"/>
          <a:stretch/>
        </p:blipFill>
        <p:spPr>
          <a:xfrm>
            <a:off x="4045650" y="4766247"/>
            <a:ext cx="1629872" cy="661088"/>
          </a:xfrm>
          <a:prstGeom prst="rect">
            <a:avLst/>
          </a:prstGeom>
        </p:spPr>
      </p:pic>
      <p:grpSp>
        <p:nvGrpSpPr>
          <p:cNvPr id="3" name="Group 2">
            <a:extLst>
              <a:ext uri="{FF2B5EF4-FFF2-40B4-BE49-F238E27FC236}">
                <a16:creationId xmlns:a16="http://schemas.microsoft.com/office/drawing/2014/main" id="{650570B5-6F09-E70C-A39A-D500252C2826}"/>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144A7D0-F1C7-37EE-81F3-F9E04983BA0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636F08B9-0FB6-7E62-CABD-39261C510EB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7AD30E50-3176-1895-FB55-687F541C7B9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29CE144C-915A-9CB6-F032-63EA1A82C31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3" name="Subtitle 2">
              <a:extLst>
                <a:ext uri="{FF2B5EF4-FFF2-40B4-BE49-F238E27FC236}">
                  <a16:creationId xmlns:a16="http://schemas.microsoft.com/office/drawing/2014/main" id="{CCA7D869-2367-8815-8C80-8B63197C4B8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6" name="Subtitle 2">
              <a:extLst>
                <a:ext uri="{FF2B5EF4-FFF2-40B4-BE49-F238E27FC236}">
                  <a16:creationId xmlns:a16="http://schemas.microsoft.com/office/drawing/2014/main" id="{C249F942-B320-6E35-DC6E-4FF7E4C28EA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TextBox 27">
            <a:extLst>
              <a:ext uri="{FF2B5EF4-FFF2-40B4-BE49-F238E27FC236}">
                <a16:creationId xmlns:a16="http://schemas.microsoft.com/office/drawing/2014/main" id="{8D218F22-5124-F941-B378-FE593C0E0281}"/>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677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180E02-9968-B524-C6FF-BFD57E40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A8A9F-CCCC-782C-E808-DDB45503B4AC}"/>
              </a:ext>
            </a:extLst>
          </p:cNvPr>
          <p:cNvSpPr>
            <a:spLocks noGrp="1"/>
          </p:cNvSpPr>
          <p:nvPr>
            <p:ph type="title"/>
          </p:nvPr>
        </p:nvSpPr>
        <p:spPr>
          <a:xfrm>
            <a:off x="5048529" y="813973"/>
            <a:ext cx="8911687" cy="1280890"/>
          </a:xfrm>
        </p:spPr>
        <p:txBody>
          <a:bodyPr>
            <a:normAutofit/>
          </a:bodyPr>
          <a:lstStyle/>
          <a:p>
            <a:r>
              <a:rPr lang="en-US" sz="2800" dirty="0">
                <a:latin typeface="Aptos" panose="020B0004020202020204" pitchFamily="34" charset="0"/>
              </a:rPr>
              <a:t>WATER TANK</a:t>
            </a:r>
          </a:p>
        </p:txBody>
      </p:sp>
      <p:pic>
        <p:nvPicPr>
          <p:cNvPr id="2050" name="Picture 2">
            <a:extLst>
              <a:ext uri="{FF2B5EF4-FFF2-40B4-BE49-F238E27FC236}">
                <a16:creationId xmlns:a16="http://schemas.microsoft.com/office/drawing/2014/main" id="{0EEFC3BA-C475-40B6-DD46-049C449E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862" y="1363346"/>
            <a:ext cx="1874280" cy="206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3">
            <a:extLst>
              <a:ext uri="{FF2B5EF4-FFF2-40B4-BE49-F238E27FC236}">
                <a16:creationId xmlns:a16="http://schemas.microsoft.com/office/drawing/2014/main" id="{E225D392-F617-5C77-ED2E-D579BE72AE1C}"/>
              </a:ext>
            </a:extLst>
          </p:cNvPr>
          <p:cNvSpPr txBox="1">
            <a:spLocks noChangeArrowheads="1"/>
          </p:cNvSpPr>
          <p:nvPr/>
        </p:nvSpPr>
        <p:spPr bwMode="auto">
          <a:xfrm>
            <a:off x="5191442" y="3492501"/>
            <a:ext cx="3591051"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err="1">
                <a:ln>
                  <a:noFill/>
                </a:ln>
                <a:solidFill>
                  <a:srgbClr val="000000"/>
                </a:solidFill>
                <a:effectLst/>
                <a:latin typeface="Aptos" panose="020B0004020202020204" pitchFamily="34" charset="0"/>
              </a:rPr>
              <a:t>Zincalume</a:t>
            </a:r>
            <a:r>
              <a:rPr kumimoji="0" lang="en-US" altLang="en-US" sz="1050" b="0" i="0" u="none" strike="noStrike" cap="none" normalizeH="0" baseline="0" dirty="0">
                <a:ln>
                  <a:noFill/>
                </a:ln>
                <a:solidFill>
                  <a:srgbClr val="000000"/>
                </a:solidFill>
                <a:effectLst/>
                <a:latin typeface="Aptos" panose="020B0004020202020204" pitchFamily="34" charset="0"/>
              </a:rPr>
              <a:t> Steel Liner  Australian Technology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Local Content TKDN 34.89%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Long life time (10 years warranty)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Harsh condition earth quake and wind resistance 317kmh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Easy fast fabrication, delivery and installation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Concrete Base or Steel Platform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Permanent/ Temporary Installation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7E91E3D2-5BDE-5E53-0F89-5AFA56188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569" y="1335323"/>
            <a:ext cx="1393825" cy="2093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C4C6B6F7-A751-4056-ECFC-A2F6B95BA42C}"/>
              </a:ext>
            </a:extLst>
          </p:cNvPr>
          <p:cNvSpPr txBox="1">
            <a:spLocks noChangeArrowheads="1"/>
          </p:cNvSpPr>
          <p:nvPr/>
        </p:nvSpPr>
        <p:spPr bwMode="auto">
          <a:xfrm>
            <a:off x="5191442" y="4723488"/>
            <a:ext cx="2862262" cy="1662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 Potable Water (Drinking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Raw Water (Deep well/ river)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Permeate Water (RO)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4. Hypersaline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5. Waste water / Sewage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6. Aquaculture (Fishery)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7. Agriculture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8. Disaster Quick Respond Facility </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sp>
        <p:nvSpPr>
          <p:cNvPr id="3" name="Text Box 8">
            <a:extLst>
              <a:ext uri="{FF2B5EF4-FFF2-40B4-BE49-F238E27FC236}">
                <a16:creationId xmlns:a16="http://schemas.microsoft.com/office/drawing/2014/main" id="{46043746-5C18-756A-3F41-332214ADAAF4}"/>
              </a:ext>
            </a:extLst>
          </p:cNvPr>
          <p:cNvSpPr txBox="1">
            <a:spLocks noChangeArrowheads="1"/>
          </p:cNvSpPr>
          <p:nvPr/>
        </p:nvSpPr>
        <p:spPr bwMode="auto">
          <a:xfrm>
            <a:off x="8905829" y="3489475"/>
            <a:ext cx="2364683" cy="15730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INSIDE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Standard PVC Liner 700gsm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Puncture Resistance 1022 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Welding strength – 57 N/mm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AS4020 potable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Temperature up to 60 degree</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pic>
        <p:nvPicPr>
          <p:cNvPr id="5" name="Picture 4">
            <a:extLst>
              <a:ext uri="{FF2B5EF4-FFF2-40B4-BE49-F238E27FC236}">
                <a16:creationId xmlns:a16="http://schemas.microsoft.com/office/drawing/2014/main" id="{8B863E2F-8843-5138-8D1E-4ACCA8205C97}"/>
              </a:ext>
            </a:extLst>
          </p:cNvPr>
          <p:cNvPicPr>
            <a:picLocks noChangeAspect="1"/>
          </p:cNvPicPr>
          <p:nvPr/>
        </p:nvPicPr>
        <p:blipFill>
          <a:blip r:embed="rId4"/>
          <a:stretch>
            <a:fillRect/>
          </a:stretch>
        </p:blipFill>
        <p:spPr>
          <a:xfrm>
            <a:off x="8683821" y="1361341"/>
            <a:ext cx="2586691" cy="1986209"/>
          </a:xfrm>
          <a:prstGeom prst="rect">
            <a:avLst/>
          </a:prstGeom>
        </p:spPr>
      </p:pic>
      <p:pic>
        <p:nvPicPr>
          <p:cNvPr id="6" name="Content Placeholder 9">
            <a:extLst>
              <a:ext uri="{FF2B5EF4-FFF2-40B4-BE49-F238E27FC236}">
                <a16:creationId xmlns:a16="http://schemas.microsoft.com/office/drawing/2014/main" id="{4A2DE2C8-40AB-4C54-478A-91A9A3C36050}"/>
              </a:ext>
            </a:extLst>
          </p:cNvPr>
          <p:cNvPicPr>
            <a:picLocks noGrp="1" noChangeAspect="1"/>
          </p:cNvPicPr>
          <p:nvPr>
            <p:ph idx="1"/>
          </p:nvPr>
        </p:nvPicPr>
        <p:blipFill rotWithShape="1">
          <a:blip r:embed="rId5"/>
          <a:srcRect t="25716" r="2300"/>
          <a:stretch/>
        </p:blipFill>
        <p:spPr>
          <a:xfrm>
            <a:off x="7860408" y="5250927"/>
            <a:ext cx="3964833" cy="925673"/>
          </a:xfrm>
        </p:spPr>
      </p:pic>
      <p:sp>
        <p:nvSpPr>
          <p:cNvPr id="8" name="TextBox 7">
            <a:extLst>
              <a:ext uri="{FF2B5EF4-FFF2-40B4-BE49-F238E27FC236}">
                <a16:creationId xmlns:a16="http://schemas.microsoft.com/office/drawing/2014/main" id="{06CD530A-9673-2B44-3EF4-AF6C0A85F7BA}"/>
              </a:ext>
            </a:extLst>
          </p:cNvPr>
          <p:cNvSpPr txBox="1"/>
          <p:nvPr/>
        </p:nvSpPr>
        <p:spPr>
          <a:xfrm>
            <a:off x="7742295" y="4943150"/>
            <a:ext cx="1532094" cy="307777"/>
          </a:xfrm>
          <a:prstGeom prst="rect">
            <a:avLst/>
          </a:prstGeom>
          <a:noFill/>
        </p:spPr>
        <p:txBody>
          <a:bodyPr wrap="square" rtlCol="0">
            <a:spAutoFit/>
          </a:bodyPr>
          <a:lstStyle/>
          <a:p>
            <a:pPr algn="ctr"/>
            <a:r>
              <a:rPr lang="en-US" sz="1400" dirty="0">
                <a:latin typeface="Aptos" panose="020B0004020202020204" pitchFamily="34" charset="0"/>
              </a:rPr>
              <a:t>Nozzle (Custom)</a:t>
            </a:r>
          </a:p>
        </p:txBody>
      </p:sp>
      <p:grpSp>
        <p:nvGrpSpPr>
          <p:cNvPr id="11" name="Group 10">
            <a:extLst>
              <a:ext uri="{FF2B5EF4-FFF2-40B4-BE49-F238E27FC236}">
                <a16:creationId xmlns:a16="http://schemas.microsoft.com/office/drawing/2014/main" id="{56CC87D2-8CB1-BF2B-6B6B-D3D23486CE51}"/>
              </a:ext>
            </a:extLst>
          </p:cNvPr>
          <p:cNvGrpSpPr/>
          <p:nvPr/>
        </p:nvGrpSpPr>
        <p:grpSpPr>
          <a:xfrm>
            <a:off x="3465390" y="338469"/>
            <a:ext cx="8107736" cy="429659"/>
            <a:chOff x="2444664" y="291983"/>
            <a:chExt cx="8107736" cy="429659"/>
          </a:xfrm>
        </p:grpSpPr>
        <p:sp>
          <p:nvSpPr>
            <p:cNvPr id="12" name="Subtitle 2">
              <a:extLst>
                <a:ext uri="{FF2B5EF4-FFF2-40B4-BE49-F238E27FC236}">
                  <a16:creationId xmlns:a16="http://schemas.microsoft.com/office/drawing/2014/main" id="{E6E6A7F0-06E5-7A51-59E2-09AEC272CC9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7DB4CBED-A68C-304D-C397-6D68C4E3F30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C2FB023-D2CF-B937-D33F-9BBF8C6600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4DF1476-96DE-BF32-D9C5-2922F84AC8A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6BC1563-2378-0264-2648-3BCA21D528C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B6996A18-C6A9-AC64-FC94-22C107C4C2E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6CA97D27-2B59-B841-7B82-BA14344EABFC}"/>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solidFill>
                  <a:srgbClr val="FF0000"/>
                </a:solidFill>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2847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0624A991-5CA0-1E50-63FA-A0C41A632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45862">
            <a:off x="6888813" y="1503544"/>
            <a:ext cx="712787" cy="1346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5">
            <a:extLst>
              <a:ext uri="{FF2B5EF4-FFF2-40B4-BE49-F238E27FC236}">
                <a16:creationId xmlns:a16="http://schemas.microsoft.com/office/drawing/2014/main" id="{7ADE98E5-E01E-4FDE-40DC-CBEF9094FC1E}"/>
              </a:ext>
            </a:extLst>
          </p:cNvPr>
          <p:cNvSpPr txBox="1">
            <a:spLocks noChangeArrowheads="1"/>
          </p:cNvSpPr>
          <p:nvPr/>
        </p:nvSpPr>
        <p:spPr bwMode="auto">
          <a:xfrm>
            <a:off x="7629008" y="1607525"/>
            <a:ext cx="1922391"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HI TESTER CM - 3286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Check Harmonics and PF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20 -1000 A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150 - 600 V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3 - 1200 kW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Freq, Reactivity, phase 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Bluetooth connection</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sp>
        <p:nvSpPr>
          <p:cNvPr id="7" name="Text Box 6">
            <a:extLst>
              <a:ext uri="{FF2B5EF4-FFF2-40B4-BE49-F238E27FC236}">
                <a16:creationId xmlns:a16="http://schemas.microsoft.com/office/drawing/2014/main" id="{C67717DA-3AFE-0418-DDA4-2AC3792730F4}"/>
              </a:ext>
            </a:extLst>
          </p:cNvPr>
          <p:cNvSpPr txBox="1">
            <a:spLocks noChangeArrowheads="1"/>
          </p:cNvSpPr>
          <p:nvPr/>
        </p:nvSpPr>
        <p:spPr bwMode="auto">
          <a:xfrm>
            <a:off x="4803295" y="1839965"/>
            <a:ext cx="2289175"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POWER QUALITY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ANALYZER PQ3198, PQ3100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A international standards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Basic voltage accuracy of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High-voltage, wideband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Two-circuit measurement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GPS time synchronization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Voltage ±0.1% of nominal voltage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23F5385-20B7-B5EC-A911-0824F658ECC6}"/>
              </a:ext>
            </a:extLst>
          </p:cNvPr>
          <p:cNvSpPr>
            <a:spLocks noChangeArrowheads="1"/>
          </p:cNvSpPr>
          <p:nvPr/>
        </p:nvSpPr>
        <p:spPr bwMode="auto">
          <a:xfrm>
            <a:off x="2411427" y="8470182"/>
            <a:ext cx="7559675"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4346" name="Picture 10">
            <a:extLst>
              <a:ext uri="{FF2B5EF4-FFF2-40B4-BE49-F238E27FC236}">
                <a16:creationId xmlns:a16="http://schemas.microsoft.com/office/drawing/2014/main" id="{BBECAA68-1874-EF8C-FBAF-FCD76FA09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535" y="1278236"/>
            <a:ext cx="1247775"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47" name="Picture 11">
            <a:extLst>
              <a:ext uri="{FF2B5EF4-FFF2-40B4-BE49-F238E27FC236}">
                <a16:creationId xmlns:a16="http://schemas.microsoft.com/office/drawing/2014/main" id="{33F446F8-1A38-8553-B62E-7781A64D6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8143" b="18466"/>
          <a:stretch>
            <a:fillRect/>
          </a:stretch>
        </p:blipFill>
        <p:spPr bwMode="auto">
          <a:xfrm>
            <a:off x="4624309" y="718984"/>
            <a:ext cx="1751013"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15">
            <a:extLst>
              <a:ext uri="{FF2B5EF4-FFF2-40B4-BE49-F238E27FC236}">
                <a16:creationId xmlns:a16="http://schemas.microsoft.com/office/drawing/2014/main" id="{5DDD29B1-F504-8603-7718-5E7DF0DBED3C}"/>
              </a:ext>
            </a:extLst>
          </p:cNvPr>
          <p:cNvSpPr txBox="1">
            <a:spLocks noChangeArrowheads="1"/>
          </p:cNvSpPr>
          <p:nvPr/>
        </p:nvSpPr>
        <p:spPr bwMode="auto">
          <a:xfrm>
            <a:off x="9962560" y="1550834"/>
            <a:ext cx="1963737" cy="1830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THERMAL CAMERA FLIR EX </a:t>
            </a:r>
            <a:endParaRPr kumimoji="0" lang="en-US" altLang="en-US" sz="1000" b="1"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Measuring temperatures from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-20°C to 550°C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MSX® technology (thermal imaging)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Wi-Fi connectivity Android</a:t>
            </a:r>
            <a:r>
              <a:rPr lang="en-US" altLang="en-US" sz="900" dirty="0">
                <a:solidFill>
                  <a:srgbClr val="000000"/>
                </a:solidFill>
                <a:latin typeface="Aptos" panose="020B0004020202020204" pitchFamily="34" charset="0"/>
              </a:rPr>
              <a:t>/ IOS</a:t>
            </a:r>
            <a:endParaRPr kumimoji="0" lang="en-US" altLang="en-US" sz="9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IR Resolution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E4 80 × 60 (4,800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E5-XT 160 × 120 (19,200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E6-XT  240 × 180 (43,200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E8-XT  320 × 240 (76,800 pixels)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66" name="Picture 30">
            <a:extLst>
              <a:ext uri="{FF2B5EF4-FFF2-40B4-BE49-F238E27FC236}">
                <a16:creationId xmlns:a16="http://schemas.microsoft.com/office/drawing/2014/main" id="{C64D9891-A9F5-4978-DEA1-3CF8606DC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528" y="1061884"/>
            <a:ext cx="11414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68" name="Picture 32">
            <a:extLst>
              <a:ext uri="{FF2B5EF4-FFF2-40B4-BE49-F238E27FC236}">
                <a16:creationId xmlns:a16="http://schemas.microsoft.com/office/drawing/2014/main" id="{351367D1-F132-3774-59DE-00CB026EC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6694" y="1550834"/>
            <a:ext cx="1001421" cy="13908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4">
            <a:extLst>
              <a:ext uri="{FF2B5EF4-FFF2-40B4-BE49-F238E27FC236}">
                <a16:creationId xmlns:a16="http://schemas.microsoft.com/office/drawing/2014/main" id="{F4B19EFF-7474-2E0D-214C-0A68256749B1}"/>
              </a:ext>
            </a:extLst>
          </p:cNvPr>
          <p:cNvSpPr txBox="1">
            <a:spLocks noChangeArrowheads="1"/>
          </p:cNvSpPr>
          <p:nvPr/>
        </p:nvSpPr>
        <p:spPr bwMode="auto">
          <a:xfrm>
            <a:off x="5541241" y="4731651"/>
            <a:ext cx="11350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Grounding  sets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Telescopic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0" name="Picture 5">
            <a:extLst>
              <a:ext uri="{FF2B5EF4-FFF2-40B4-BE49-F238E27FC236}">
                <a16:creationId xmlns:a16="http://schemas.microsoft.com/office/drawing/2014/main" id="{642F5899-A1E9-FBF4-E33F-7423171561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278" y="3487051"/>
            <a:ext cx="9207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1" name="Text Box 6">
            <a:extLst>
              <a:ext uri="{FF2B5EF4-FFF2-40B4-BE49-F238E27FC236}">
                <a16:creationId xmlns:a16="http://schemas.microsoft.com/office/drawing/2014/main" id="{E71093F3-5C37-456C-D094-8A48DB621C53}"/>
              </a:ext>
            </a:extLst>
          </p:cNvPr>
          <p:cNvSpPr txBox="1">
            <a:spLocks noChangeArrowheads="1"/>
          </p:cNvSpPr>
          <p:nvPr/>
        </p:nvSpPr>
        <p:spPr bwMode="auto">
          <a:xfrm>
            <a:off x="3417442" y="4538608"/>
            <a:ext cx="1111250"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Amp stick &amp; Volt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sp>
        <p:nvSpPr>
          <p:cNvPr id="22" name="Text Box 7">
            <a:extLst>
              <a:ext uri="{FF2B5EF4-FFF2-40B4-BE49-F238E27FC236}">
                <a16:creationId xmlns:a16="http://schemas.microsoft.com/office/drawing/2014/main" id="{FE567D77-DAF5-044D-FC12-A9E38AA3D2FB}"/>
              </a:ext>
            </a:extLst>
          </p:cNvPr>
          <p:cNvSpPr txBox="1">
            <a:spLocks noChangeArrowheads="1"/>
          </p:cNvSpPr>
          <p:nvPr/>
        </p:nvSpPr>
        <p:spPr bwMode="auto">
          <a:xfrm>
            <a:off x="8164746" y="6278178"/>
            <a:ext cx="1590675"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ptos" panose="020B0004020202020204" pitchFamily="34" charset="0"/>
              </a:rPr>
              <a:t>Safety Equipment</a:t>
            </a:r>
            <a:endParaRPr kumimoji="0" lang="en-US" altLang="en-US" sz="4000" b="0" i="0" u="none" strike="noStrike" cap="none" normalizeH="0" baseline="0" dirty="0">
              <a:ln>
                <a:noFill/>
              </a:ln>
              <a:solidFill>
                <a:schemeClr val="tx1"/>
              </a:solidFill>
              <a:effectLst/>
              <a:latin typeface="Aptos" panose="020B0004020202020204" pitchFamily="34" charset="0"/>
            </a:endParaRPr>
          </a:p>
        </p:txBody>
      </p:sp>
      <p:pic>
        <p:nvPicPr>
          <p:cNvPr id="23" name="Picture 8">
            <a:extLst>
              <a:ext uri="{FF2B5EF4-FFF2-40B4-BE49-F238E27FC236}">
                <a16:creationId xmlns:a16="http://schemas.microsoft.com/office/drawing/2014/main" id="{33B9015A-C47D-2142-DB7D-DEA4B8052C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458" y="3512449"/>
            <a:ext cx="95885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4" name="Picture 24">
            <a:extLst>
              <a:ext uri="{FF2B5EF4-FFF2-40B4-BE49-F238E27FC236}">
                <a16:creationId xmlns:a16="http://schemas.microsoft.com/office/drawing/2014/main" id="{3692B239-52AE-4AB7-09DD-00AAEF904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7144" y="3473708"/>
            <a:ext cx="100012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5" name="Picture 27">
            <a:extLst>
              <a:ext uri="{FF2B5EF4-FFF2-40B4-BE49-F238E27FC236}">
                <a16:creationId xmlns:a16="http://schemas.microsoft.com/office/drawing/2014/main" id="{376D9AD4-FE6B-3A41-BBC7-04C6D3451A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10" y="5258594"/>
            <a:ext cx="127952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8" name="Text Box 30">
            <a:extLst>
              <a:ext uri="{FF2B5EF4-FFF2-40B4-BE49-F238E27FC236}">
                <a16:creationId xmlns:a16="http://schemas.microsoft.com/office/drawing/2014/main" id="{0169C1CD-A7B1-F2DE-DC87-A3B33E877097}"/>
              </a:ext>
            </a:extLst>
          </p:cNvPr>
          <p:cNvSpPr txBox="1">
            <a:spLocks noChangeArrowheads="1"/>
          </p:cNvSpPr>
          <p:nvPr/>
        </p:nvSpPr>
        <p:spPr bwMode="auto">
          <a:xfrm>
            <a:off x="3849007" y="6312762"/>
            <a:ext cx="985951"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rPr>
              <a:t>Plastic seals (</a:t>
            </a:r>
            <a:r>
              <a:rPr lang="en-US" altLang="en-US" sz="1200" dirty="0" err="1">
                <a:solidFill>
                  <a:srgbClr val="000000"/>
                </a:solidFill>
                <a:latin typeface="Aptos" panose="020B0004020202020204" pitchFamily="34" charset="0"/>
              </a:rPr>
              <a:t>Segel</a:t>
            </a:r>
            <a:r>
              <a:rPr lang="en-US" altLang="en-US" sz="1200" dirty="0">
                <a:solidFill>
                  <a:srgbClr val="000000"/>
                </a:solidFill>
                <a:latin typeface="Aptos" panose="020B0004020202020204" pitchFamily="34" charset="0"/>
              </a:rPr>
              <a:t>)</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9" name="Picture 31">
            <a:extLst>
              <a:ext uri="{FF2B5EF4-FFF2-40B4-BE49-F238E27FC236}">
                <a16:creationId xmlns:a16="http://schemas.microsoft.com/office/drawing/2014/main" id="{B91B0470-A650-5914-1ACF-8CE1B37DF0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6747" y="5266681"/>
            <a:ext cx="110613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 name="Picture 32">
            <a:extLst>
              <a:ext uri="{FF2B5EF4-FFF2-40B4-BE49-F238E27FC236}">
                <a16:creationId xmlns:a16="http://schemas.microsoft.com/office/drawing/2014/main" id="{29369F3C-D8AA-0DBD-A5B2-0F9670E8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7503" y="3646900"/>
            <a:ext cx="4531588" cy="2517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1" name="Picture 38">
            <a:extLst>
              <a:ext uri="{FF2B5EF4-FFF2-40B4-BE49-F238E27FC236}">
                <a16:creationId xmlns:a16="http://schemas.microsoft.com/office/drawing/2014/main" id="{4A87114D-F793-9FE3-13E1-6ABE6E9B5B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3665" y="3507687"/>
            <a:ext cx="111125"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32" name="Text Box 39">
            <a:extLst>
              <a:ext uri="{FF2B5EF4-FFF2-40B4-BE49-F238E27FC236}">
                <a16:creationId xmlns:a16="http://schemas.microsoft.com/office/drawing/2014/main" id="{CD5B92C5-DC4A-056F-6749-B77DEFBFD530}"/>
              </a:ext>
            </a:extLst>
          </p:cNvPr>
          <p:cNvSpPr txBox="1">
            <a:spLocks noChangeArrowheads="1"/>
          </p:cNvSpPr>
          <p:nvPr/>
        </p:nvSpPr>
        <p:spPr bwMode="auto">
          <a:xfrm>
            <a:off x="4429991" y="4759271"/>
            <a:ext cx="1111250"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Voltage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Detector</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33" name="Picture 40">
            <a:extLst>
              <a:ext uri="{FF2B5EF4-FFF2-40B4-BE49-F238E27FC236}">
                <a16:creationId xmlns:a16="http://schemas.microsoft.com/office/drawing/2014/main" id="{3D671812-97E5-CFB9-EE70-12C84880D6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5228" y="3429901"/>
            <a:ext cx="1144588"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2" name="Group 1">
            <a:extLst>
              <a:ext uri="{FF2B5EF4-FFF2-40B4-BE49-F238E27FC236}">
                <a16:creationId xmlns:a16="http://schemas.microsoft.com/office/drawing/2014/main" id="{DCDE43AE-7FF0-79CC-FD6F-569567067E2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B981DB32-4154-B72D-6F36-EB33B3556BD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1DB77A1-562D-EFAE-8482-2AE602F0AEF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ED15775B-1141-342F-8107-CEA02C624B4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46752504-D514-64E9-3E93-8DE7009C94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D88E1FA5-3887-42DE-E720-DCF6E8DEB05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2" name="Subtitle 2">
              <a:extLst>
                <a:ext uri="{FF2B5EF4-FFF2-40B4-BE49-F238E27FC236}">
                  <a16:creationId xmlns:a16="http://schemas.microsoft.com/office/drawing/2014/main" id="{573B0DAA-2285-195C-1265-7264495545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787DAE8F-3D99-AC64-2247-4D9E29840981}"/>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solidFill>
                  <a:srgbClr val="FF0000"/>
                </a:solidFill>
                <a:latin typeface="Aptos" panose="020B0004020202020204" pitchFamily="34" charset="0"/>
              </a:rPr>
              <a:t>TEST &amp; MEASUREMENT TOOLS</a:t>
            </a: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6963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9D6A903-1E21-B77A-271B-C9A22E8E54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2B81D-E033-5731-EA8E-4276D374FC3B}"/>
              </a:ext>
            </a:extLst>
          </p:cNvPr>
          <p:cNvSpPr>
            <a:spLocks noGrp="1"/>
          </p:cNvSpPr>
          <p:nvPr>
            <p:ph idx="1"/>
          </p:nvPr>
        </p:nvSpPr>
        <p:spPr>
          <a:xfrm>
            <a:off x="3517396" y="1633529"/>
            <a:ext cx="3901440" cy="4663812"/>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PROTECTION RELAYS</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1. Installation 10 unit LCD relays MICOM P543 for 5 lines of 150 kV Transmission and integration to existing SAS Location GI PARIT BARU, GI SENGGIRING, GI PLTU BENGKAYANG, GI SINGKAWANG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PT PLN UP3B </a:t>
            </a:r>
            <a:r>
              <a:rPr lang="en-US" sz="1200" dirty="0" err="1">
                <a:latin typeface="Aptos" panose="020B0004020202020204" pitchFamily="34" charset="0"/>
                <a:ea typeface="Calibri" panose="020F0502020204030204" pitchFamily="34" charset="0"/>
                <a:cs typeface="Calibri" panose="020F0502020204030204" pitchFamily="34" charset="0"/>
              </a:rPr>
              <a:t>Sistem</a:t>
            </a:r>
            <a:r>
              <a:rPr lang="en-US" sz="1200" dirty="0">
                <a:latin typeface="Aptos" panose="020B0004020202020204" pitchFamily="34" charset="0"/>
                <a:ea typeface="Calibri" panose="020F0502020204030204" pitchFamily="34" charset="0"/>
                <a:cs typeface="Calibri" panose="020F0502020204030204" pitchFamily="34" charset="0"/>
              </a:rPr>
              <a:t> Kalbar, Year : 2021-2022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2. Supply and installation Over Current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P143 PT GEO DIPA ENERGI </a:t>
            </a:r>
            <a:r>
              <a:rPr lang="en-US" sz="1200" dirty="0" err="1">
                <a:latin typeface="Aptos" panose="020B0004020202020204" pitchFamily="34" charset="0"/>
                <a:ea typeface="Calibri" panose="020F0502020204030204" pitchFamily="34" charset="0"/>
                <a:cs typeface="Calibri" panose="020F0502020204030204" pitchFamily="34" charset="0"/>
              </a:rPr>
              <a:t>Pengalengan</a:t>
            </a:r>
            <a:r>
              <a:rPr lang="en-US" sz="12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Supply Protection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P127 </a:t>
            </a:r>
            <a:r>
              <a:rPr lang="en-US" sz="1200" dirty="0" err="1">
                <a:latin typeface="Aptos" panose="020B0004020202020204" pitchFamily="34" charset="0"/>
                <a:ea typeface="Calibri" panose="020F0502020204030204" pitchFamily="34" charset="0"/>
                <a:cs typeface="Calibri" panose="020F0502020204030204" pitchFamily="34" charset="0"/>
              </a:rPr>
              <a:t>Gardu</a:t>
            </a:r>
            <a:r>
              <a:rPr lang="en-US" sz="1200" dirty="0">
                <a:latin typeface="Aptos" panose="020B0004020202020204" pitchFamily="34" charset="0"/>
                <a:ea typeface="Calibri" panose="020F0502020204030204" pitchFamily="34" charset="0"/>
                <a:cs typeface="Calibri" panose="020F0502020204030204" pitchFamily="34" charset="0"/>
              </a:rPr>
              <a:t> </a:t>
            </a:r>
            <a:r>
              <a:rPr lang="en-US" sz="1200" dirty="0" err="1">
                <a:latin typeface="Aptos" panose="020B0004020202020204" pitchFamily="34" charset="0"/>
                <a:ea typeface="Calibri" panose="020F0502020204030204" pitchFamily="34" charset="0"/>
                <a:cs typeface="Calibri" panose="020F0502020204030204" pitchFamily="34" charset="0"/>
              </a:rPr>
              <a:t>Hubung</a:t>
            </a:r>
            <a:r>
              <a:rPr lang="en-US" sz="1200" dirty="0">
                <a:latin typeface="Aptos" panose="020B0004020202020204" pitchFamily="34" charset="0"/>
                <a:ea typeface="Calibri" panose="020F0502020204030204" pitchFamily="34" charset="0"/>
                <a:cs typeface="Calibri" panose="020F0502020204030204" pitchFamily="34" charset="0"/>
              </a:rPr>
              <a:t>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Tanjungpinang</a:t>
            </a:r>
            <a:r>
              <a:rPr lang="en-US" sz="1200" dirty="0">
                <a:latin typeface="Aptos" panose="020B0004020202020204" pitchFamily="34" charset="0"/>
                <a:ea typeface="Calibri" panose="020F0502020204030204" pitchFamily="34" charset="0"/>
                <a:cs typeface="Calibri" panose="020F0502020204030204" pitchFamily="34" charset="0"/>
              </a:rPr>
              <a:t>, Year 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4. Installation 20 unit Relay </a:t>
            </a:r>
            <a:r>
              <a:rPr lang="en-US" sz="1200" dirty="0" err="1">
                <a:latin typeface="Aptos" panose="020B0004020202020204" pitchFamily="34" charset="0"/>
                <a:ea typeface="Calibri" panose="020F0502020204030204" pitchFamily="34" charset="0"/>
                <a:cs typeface="Calibri" panose="020F0502020204030204" pitchFamily="34" charset="0"/>
              </a:rPr>
              <a:t>Proteksi</a:t>
            </a:r>
            <a:r>
              <a:rPr lang="en-US" sz="1200" dirty="0">
                <a:latin typeface="Aptos" panose="020B0004020202020204" pitchFamily="34" charset="0"/>
                <a:ea typeface="Calibri" panose="020F0502020204030204" pitchFamily="34" charset="0"/>
                <a:cs typeface="Calibri" panose="020F0502020204030204" pitchFamily="34" charset="0"/>
              </a:rPr>
              <a:t> 20 kV MICOM P123 and P127 in 20 location,  PT PLN UP2D Riau,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Installation Reverse Power Protection Relay </a:t>
            </a:r>
            <a:r>
              <a:rPr lang="en-US" sz="1200" dirty="0" err="1">
                <a:latin typeface="Aptos" panose="020B0004020202020204" pitchFamily="34" charset="0"/>
                <a:ea typeface="Calibri" panose="020F0502020204030204" pitchFamily="34" charset="0"/>
                <a:cs typeface="Calibri" panose="020F0502020204030204" pitchFamily="34" charset="0"/>
              </a:rPr>
              <a:t>Easergy</a:t>
            </a:r>
            <a:r>
              <a:rPr lang="en-US" sz="1200" dirty="0">
                <a:latin typeface="Aptos" panose="020B0004020202020204" pitchFamily="34" charset="0"/>
                <a:ea typeface="Calibri" panose="020F0502020204030204" pitchFamily="34" charset="0"/>
                <a:cs typeface="Calibri" panose="020F0502020204030204" pitchFamily="34" charset="0"/>
              </a:rPr>
              <a:t> P5 5 unit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User : PT PLN </a:t>
            </a:r>
            <a:r>
              <a:rPr lang="en-US" sz="1200" dirty="0" err="1">
                <a:latin typeface="Aptos" panose="020B0004020202020204" pitchFamily="34" charset="0"/>
                <a:ea typeface="Calibri" panose="020F0502020204030204" pitchFamily="34" charset="0"/>
                <a:cs typeface="Calibri" panose="020F0502020204030204" pitchFamily="34" charset="0"/>
              </a:rPr>
              <a:t>Batam</a:t>
            </a:r>
            <a:r>
              <a:rPr lang="en-US" sz="1200" dirty="0">
                <a:latin typeface="Aptos" panose="020B0004020202020204" pitchFamily="34" charset="0"/>
                <a:ea typeface="Calibri" panose="020F0502020204030204" pitchFamily="34" charset="0"/>
                <a:cs typeface="Calibri" panose="020F0502020204030204" pitchFamily="34" charset="0"/>
              </a:rPr>
              <a:t> ,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3B6E4F0-8C31-11CA-9F51-4B4D711547F1}"/>
              </a:ext>
            </a:extLst>
          </p:cNvPr>
          <p:cNvPicPr>
            <a:picLocks noChangeAspect="1"/>
          </p:cNvPicPr>
          <p:nvPr/>
        </p:nvPicPr>
        <p:blipFill>
          <a:blip r:embed="rId2"/>
          <a:stretch>
            <a:fillRect/>
          </a:stretch>
        </p:blipFill>
        <p:spPr>
          <a:xfrm>
            <a:off x="7418836" y="3465241"/>
            <a:ext cx="2124075" cy="2832100"/>
          </a:xfrm>
          <a:prstGeom prst="rect">
            <a:avLst/>
          </a:prstGeom>
        </p:spPr>
      </p:pic>
      <p:pic>
        <p:nvPicPr>
          <p:cNvPr id="8" name="Picture 7">
            <a:extLst>
              <a:ext uri="{FF2B5EF4-FFF2-40B4-BE49-F238E27FC236}">
                <a16:creationId xmlns:a16="http://schemas.microsoft.com/office/drawing/2014/main" id="{6039E554-9561-4E30-E3C5-95B25657A833}"/>
              </a:ext>
            </a:extLst>
          </p:cNvPr>
          <p:cNvPicPr>
            <a:picLocks noChangeAspect="1"/>
          </p:cNvPicPr>
          <p:nvPr/>
        </p:nvPicPr>
        <p:blipFill>
          <a:blip r:embed="rId3"/>
          <a:stretch>
            <a:fillRect/>
          </a:stretch>
        </p:blipFill>
        <p:spPr>
          <a:xfrm>
            <a:off x="9745475" y="3465241"/>
            <a:ext cx="2124075" cy="2832100"/>
          </a:xfrm>
          <a:prstGeom prst="rect">
            <a:avLst/>
          </a:prstGeom>
        </p:spPr>
      </p:pic>
      <p:sp>
        <p:nvSpPr>
          <p:cNvPr id="9" name="TextBox 8">
            <a:extLst>
              <a:ext uri="{FF2B5EF4-FFF2-40B4-BE49-F238E27FC236}">
                <a16:creationId xmlns:a16="http://schemas.microsoft.com/office/drawing/2014/main" id="{0BBBE509-2851-D57C-7277-9CE7AE8D793A}"/>
              </a:ext>
            </a:extLst>
          </p:cNvPr>
          <p:cNvSpPr txBox="1"/>
          <p:nvPr/>
        </p:nvSpPr>
        <p:spPr>
          <a:xfrm>
            <a:off x="8244679" y="6352701"/>
            <a:ext cx="3001591" cy="307777"/>
          </a:xfrm>
          <a:prstGeom prst="rect">
            <a:avLst/>
          </a:prstGeom>
          <a:noFill/>
        </p:spPr>
        <p:txBody>
          <a:bodyPr wrap="none" rtlCol="0">
            <a:spAutoFit/>
          </a:bodyPr>
          <a:lstStyle/>
          <a:p>
            <a:r>
              <a:rPr lang="en-US" sz="1400" dirty="0">
                <a:latin typeface="Aptos" panose="020B0004020202020204" pitchFamily="34" charset="0"/>
              </a:rPr>
              <a:t>Line Differential Relay – UP3B Kalbar</a:t>
            </a:r>
          </a:p>
        </p:txBody>
      </p:sp>
      <p:sp>
        <p:nvSpPr>
          <p:cNvPr id="2" name="TextBox 1">
            <a:extLst>
              <a:ext uri="{FF2B5EF4-FFF2-40B4-BE49-F238E27FC236}">
                <a16:creationId xmlns:a16="http://schemas.microsoft.com/office/drawing/2014/main" id="{A256C9D6-A263-645C-1378-4EF715E9075B}"/>
              </a:ext>
            </a:extLst>
          </p:cNvPr>
          <p:cNvSpPr txBox="1"/>
          <p:nvPr/>
        </p:nvSpPr>
        <p:spPr>
          <a:xfrm>
            <a:off x="242417" y="1633529"/>
            <a:ext cx="3033514" cy="20621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7CE74D-3604-6AE3-EEB3-299D2F0927F1}"/>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5D824BF5-B301-99BC-3317-94655EEA7B8D}"/>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40C0FC05-7427-670D-AFC1-24E75EA21E4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AE00C22F-DA50-02CE-A7BF-EF866201395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1823E851-E6C3-460A-A12D-035854D508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6D4F0559-DF59-148E-8E58-3E8171295B5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E64EC18C-7582-3FF4-5028-E058767478D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7" name="TextBox 16">
            <a:extLst>
              <a:ext uri="{FF2B5EF4-FFF2-40B4-BE49-F238E27FC236}">
                <a16:creationId xmlns:a16="http://schemas.microsoft.com/office/drawing/2014/main" id="{2942F344-F0A2-103C-0CB0-B689373D66FF}"/>
              </a:ext>
            </a:extLst>
          </p:cNvPr>
          <p:cNvSpPr txBox="1"/>
          <p:nvPr/>
        </p:nvSpPr>
        <p:spPr>
          <a:xfrm>
            <a:off x="8790455" y="873760"/>
            <a:ext cx="3033514" cy="20621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p:txBody>
      </p:sp>
      <p:cxnSp>
        <p:nvCxnSpPr>
          <p:cNvPr id="21" name="Straight Arrow Connector 20">
            <a:extLst>
              <a:ext uri="{FF2B5EF4-FFF2-40B4-BE49-F238E27FC236}">
                <a16:creationId xmlns:a16="http://schemas.microsoft.com/office/drawing/2014/main" id="{F9B59C94-949E-F7AB-4638-AC283400F82B}"/>
              </a:ext>
            </a:extLst>
          </p:cNvPr>
          <p:cNvCxnSpPr/>
          <p:nvPr/>
        </p:nvCxnSpPr>
        <p:spPr>
          <a:xfrm>
            <a:off x="8189548" y="1412240"/>
            <a:ext cx="61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F7F9CB-BDF6-6E31-EC81-974236AC7D7A}"/>
              </a:ext>
            </a:extLst>
          </p:cNvPr>
          <p:cNvSpPr/>
          <p:nvPr/>
        </p:nvSpPr>
        <p:spPr>
          <a:xfrm>
            <a:off x="8189548" y="711102"/>
            <a:ext cx="45719" cy="701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4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519095" y="1635482"/>
            <a:ext cx="3357980" cy="5073804"/>
          </a:xfrm>
        </p:spPr>
        <p:txBody>
          <a:bodyPr>
            <a:normAutofit/>
          </a:bodyPr>
          <a:lstStyle/>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1. Backup Power Supply for Substation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UPK Tambora NTB, year 2023-2024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GENSET DAN PEMBANGUNAN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RUMAH GENSET TAMBORA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11 Generator Cummins 100 kVA and ATS AMF and Cummins 100 kVA in 11 substation in PLN NTB 150 kV System</a:t>
            </a:r>
          </a:p>
          <a:p>
            <a:pPr marL="0" indent="0">
              <a:lnSpc>
                <a:spcPct val="120000"/>
              </a:lnSpc>
              <a:spcBef>
                <a:spcPts val="0"/>
              </a:spcBef>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2. INSTALLATION BACKUP POWER SUPPLY FOR SUBSTATION </a:t>
            </a: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PT PLN UP3B KALIMANTAN BARAT</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User : PT PLN UP3B Kalimantan Barat, Year 2022</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DAN PEMASANGAN BACKUP SUPPLY AC GARDU INDUK UP3B KALBAR LOKASI GI TERSEBAR PT PLN (Persero) UP3B SISTEM KALBAR</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5 Generator Cummins 100 kVA and ATS AMF and supporting building in 11 substation in PLN NTB 150 kV System</a:t>
            </a:r>
          </a:p>
          <a:p>
            <a:pPr marL="0" indent="0">
              <a:lnSpc>
                <a:spcPct val="120000"/>
              </a:lnSpc>
              <a:spcBef>
                <a:spcPts val="0"/>
              </a:spcBef>
              <a:buFont typeface="Wingdings 3" charset="2"/>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050" b="1" dirty="0">
                <a:latin typeface="Aptos" panose="020B0004020202020204" pitchFamily="34" charset="0"/>
                <a:ea typeface="Calibri" panose="020F0502020204030204" pitchFamily="34" charset="0"/>
                <a:cs typeface="Calibri" panose="020F0502020204030204" pitchFamily="34" charset="0"/>
              </a:rPr>
              <a:t>2. SUPPLY GENERATOR SET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UP3 Sumbawa, year 2023</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:PENGADAAN GENSET UNTUK MENDUKUNG PERSIAPAN PEMILU SERENTAK 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Material : 5 unit Genset </a:t>
            </a:r>
            <a:r>
              <a:rPr lang="en-US" sz="1050" dirty="0" err="1">
                <a:latin typeface="Aptos" panose="020B0004020202020204" pitchFamily="34" charset="0"/>
                <a:ea typeface="Calibri" panose="020F0502020204030204" pitchFamily="34" charset="0"/>
                <a:cs typeface="Calibri" panose="020F0502020204030204" pitchFamily="34" charset="0"/>
              </a:rPr>
              <a:t>Mitzumi</a:t>
            </a:r>
            <a:r>
              <a:rPr lang="en-US" sz="1050" dirty="0">
                <a:latin typeface="Aptos" panose="020B0004020202020204" pitchFamily="34" charset="0"/>
                <a:ea typeface="Calibri" panose="020F0502020204030204" pitchFamily="34" charset="0"/>
                <a:cs typeface="Calibri" panose="020F0502020204030204" pitchFamily="34" charset="0"/>
              </a:rPr>
              <a:t> 20 kVA  </a:t>
            </a:r>
          </a:p>
          <a:p>
            <a:pPr marL="0" indent="0">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2" name="Picture 1">
            <a:extLst>
              <a:ext uri="{FF2B5EF4-FFF2-40B4-BE49-F238E27FC236}">
                <a16:creationId xmlns:a16="http://schemas.microsoft.com/office/drawing/2014/main" id="{F0BE42DB-E6FB-FFD0-5A52-95234EA4F129}"/>
              </a:ext>
            </a:extLst>
          </p:cNvPr>
          <p:cNvPicPr>
            <a:picLocks noChangeAspect="1"/>
          </p:cNvPicPr>
          <p:nvPr/>
        </p:nvPicPr>
        <p:blipFill rotWithShape="1">
          <a:blip r:embed="rId2"/>
          <a:srcRect l="18346" r="15712"/>
          <a:stretch/>
        </p:blipFill>
        <p:spPr>
          <a:xfrm>
            <a:off x="7163153" y="1066522"/>
            <a:ext cx="2509167" cy="1712284"/>
          </a:xfrm>
          <a:prstGeom prst="rect">
            <a:avLst/>
          </a:prstGeom>
        </p:spPr>
      </p:pic>
      <p:pic>
        <p:nvPicPr>
          <p:cNvPr id="6" name="Picture 5">
            <a:extLst>
              <a:ext uri="{FF2B5EF4-FFF2-40B4-BE49-F238E27FC236}">
                <a16:creationId xmlns:a16="http://schemas.microsoft.com/office/drawing/2014/main" id="{8FF91936-7E96-71C3-8F69-0FBA37C70201}"/>
              </a:ext>
            </a:extLst>
          </p:cNvPr>
          <p:cNvPicPr>
            <a:picLocks noChangeAspect="1"/>
          </p:cNvPicPr>
          <p:nvPr/>
        </p:nvPicPr>
        <p:blipFill rotWithShape="1">
          <a:blip r:embed="rId3"/>
          <a:srcRect l="12783" t="13004" r="6381" b="13330"/>
          <a:stretch/>
        </p:blipFill>
        <p:spPr>
          <a:xfrm>
            <a:off x="9831444" y="1051520"/>
            <a:ext cx="1409209" cy="1712285"/>
          </a:xfrm>
          <a:prstGeom prst="rect">
            <a:avLst/>
          </a:prstGeom>
        </p:spPr>
      </p:pic>
      <p:sp>
        <p:nvSpPr>
          <p:cNvPr id="5" name="TextBox 4">
            <a:extLst>
              <a:ext uri="{FF2B5EF4-FFF2-40B4-BE49-F238E27FC236}">
                <a16:creationId xmlns:a16="http://schemas.microsoft.com/office/drawing/2014/main" id="{5E417360-DA94-D103-0597-C10BE4FEA66E}"/>
              </a:ext>
            </a:extLst>
          </p:cNvPr>
          <p:cNvSpPr txBox="1"/>
          <p:nvPr/>
        </p:nvSpPr>
        <p:spPr>
          <a:xfrm>
            <a:off x="7792720" y="2882664"/>
            <a:ext cx="2549480" cy="307777"/>
          </a:xfrm>
          <a:prstGeom prst="rect">
            <a:avLst/>
          </a:prstGeom>
          <a:noFill/>
        </p:spPr>
        <p:txBody>
          <a:bodyPr wrap="none" rtlCol="0">
            <a:spAutoFit/>
          </a:bodyPr>
          <a:lstStyle/>
          <a:p>
            <a:r>
              <a:rPr lang="en-US" sz="1400" dirty="0">
                <a:latin typeface="Aptos" panose="020B0004020202020204" pitchFamily="34" charset="0"/>
              </a:rPr>
              <a:t>Genset AMF PLN Tambora NTB</a:t>
            </a:r>
          </a:p>
        </p:txBody>
      </p:sp>
      <p:pic>
        <p:nvPicPr>
          <p:cNvPr id="10" name="Picture 9">
            <a:extLst>
              <a:ext uri="{FF2B5EF4-FFF2-40B4-BE49-F238E27FC236}">
                <a16:creationId xmlns:a16="http://schemas.microsoft.com/office/drawing/2014/main" id="{CDA04486-E14D-32EE-02E0-33F270C7B1A3}"/>
              </a:ext>
            </a:extLst>
          </p:cNvPr>
          <p:cNvPicPr>
            <a:picLocks noChangeAspect="1"/>
          </p:cNvPicPr>
          <p:nvPr/>
        </p:nvPicPr>
        <p:blipFill>
          <a:blip r:embed="rId4"/>
          <a:stretch>
            <a:fillRect/>
          </a:stretch>
        </p:blipFill>
        <p:spPr>
          <a:xfrm>
            <a:off x="7224113" y="3742987"/>
            <a:ext cx="2467826" cy="1855968"/>
          </a:xfrm>
          <a:prstGeom prst="rect">
            <a:avLst/>
          </a:prstGeom>
        </p:spPr>
      </p:pic>
      <p:pic>
        <p:nvPicPr>
          <p:cNvPr id="12" name="Picture 11">
            <a:extLst>
              <a:ext uri="{FF2B5EF4-FFF2-40B4-BE49-F238E27FC236}">
                <a16:creationId xmlns:a16="http://schemas.microsoft.com/office/drawing/2014/main" id="{55BD201D-5237-ECF4-BCB1-E13810C3978B}"/>
              </a:ext>
            </a:extLst>
          </p:cNvPr>
          <p:cNvPicPr>
            <a:picLocks noChangeAspect="1"/>
          </p:cNvPicPr>
          <p:nvPr/>
        </p:nvPicPr>
        <p:blipFill>
          <a:blip r:embed="rId5"/>
          <a:stretch>
            <a:fillRect/>
          </a:stretch>
        </p:blipFill>
        <p:spPr>
          <a:xfrm>
            <a:off x="9831444" y="3730530"/>
            <a:ext cx="1561246" cy="1847803"/>
          </a:xfrm>
          <a:prstGeom prst="rect">
            <a:avLst/>
          </a:prstGeom>
        </p:spPr>
      </p:pic>
      <p:sp>
        <p:nvSpPr>
          <p:cNvPr id="13" name="TextBox 12">
            <a:extLst>
              <a:ext uri="{FF2B5EF4-FFF2-40B4-BE49-F238E27FC236}">
                <a16:creationId xmlns:a16="http://schemas.microsoft.com/office/drawing/2014/main" id="{81DBF2F3-6483-6ABB-09E1-C9D74698AC14}"/>
              </a:ext>
            </a:extLst>
          </p:cNvPr>
          <p:cNvSpPr txBox="1"/>
          <p:nvPr/>
        </p:nvSpPr>
        <p:spPr>
          <a:xfrm>
            <a:off x="7975379" y="5652591"/>
            <a:ext cx="2753710" cy="307777"/>
          </a:xfrm>
          <a:prstGeom prst="rect">
            <a:avLst/>
          </a:prstGeom>
          <a:noFill/>
        </p:spPr>
        <p:txBody>
          <a:bodyPr wrap="square" rtlCol="0">
            <a:spAutoFit/>
          </a:bodyPr>
          <a:lstStyle/>
          <a:p>
            <a:r>
              <a:rPr lang="en-US" sz="1400" dirty="0">
                <a:latin typeface="Aptos" panose="020B0004020202020204" pitchFamily="34" charset="0"/>
              </a:rPr>
              <a:t>Genset AMF PLN UP3B Kalbar</a:t>
            </a:r>
          </a:p>
        </p:txBody>
      </p:sp>
      <p:sp>
        <p:nvSpPr>
          <p:cNvPr id="7" name="Title 6">
            <a:extLst>
              <a:ext uri="{FF2B5EF4-FFF2-40B4-BE49-F238E27FC236}">
                <a16:creationId xmlns:a16="http://schemas.microsoft.com/office/drawing/2014/main" id="{CA74C678-0DDF-D750-E5BE-67BBE49C19DC}"/>
              </a:ext>
            </a:extLst>
          </p:cNvPr>
          <p:cNvSpPr>
            <a:spLocks noGrp="1"/>
          </p:cNvSpPr>
          <p:nvPr>
            <p:ph type="title"/>
          </p:nvPr>
        </p:nvSpPr>
        <p:spPr>
          <a:xfrm>
            <a:off x="3331181" y="1235146"/>
            <a:ext cx="4356294" cy="348136"/>
          </a:xfrm>
        </p:spPr>
        <p:txBody>
          <a:bodyPr>
            <a:normAutofit fontScale="90000"/>
          </a:bodyPr>
          <a:lstStyle/>
          <a:p>
            <a:r>
              <a:rPr lang="en-US" sz="2000" dirty="0">
                <a:latin typeface="Aptos" panose="020B0004020202020204" pitchFamily="34" charset="0"/>
              </a:rPr>
              <a:t>Generator ATS Backup Power Supply</a:t>
            </a:r>
          </a:p>
        </p:txBody>
      </p:sp>
      <p:sp>
        <p:nvSpPr>
          <p:cNvPr id="8" name="TextBox 7">
            <a:extLst>
              <a:ext uri="{FF2B5EF4-FFF2-40B4-BE49-F238E27FC236}">
                <a16:creationId xmlns:a16="http://schemas.microsoft.com/office/drawing/2014/main" id="{0D94F44F-50CF-1E82-7DA1-76489A1AD6AA}"/>
              </a:ext>
            </a:extLst>
          </p:cNvPr>
          <p:cNvSpPr txBox="1"/>
          <p:nvPr/>
        </p:nvSpPr>
        <p:spPr>
          <a:xfrm>
            <a:off x="211937" y="163548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AB44678-B0E9-FB0E-6C0C-74D3B5C0F9C8}"/>
              </a:ext>
            </a:extLst>
          </p:cNvPr>
          <p:cNvGrpSpPr/>
          <p:nvPr/>
        </p:nvGrpSpPr>
        <p:grpSpPr>
          <a:xfrm>
            <a:off x="2444664" y="291983"/>
            <a:ext cx="8107736" cy="429659"/>
            <a:chOff x="2444664" y="291983"/>
            <a:chExt cx="8107736" cy="429659"/>
          </a:xfrm>
        </p:grpSpPr>
        <p:sp>
          <p:nvSpPr>
            <p:cNvPr id="9" name="Subtitle 2">
              <a:extLst>
                <a:ext uri="{FF2B5EF4-FFF2-40B4-BE49-F238E27FC236}">
                  <a16:creationId xmlns:a16="http://schemas.microsoft.com/office/drawing/2014/main" id="{F7B1D647-3F16-97F5-86C5-C450E6EBE818}"/>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F143F401-D2F7-572A-1E68-103FCEC6F4C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D078205-D42E-A305-3187-3040700FE9F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F1040D49-157D-2456-C1B6-E6FFA1F68D0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5BA08670-E566-74D8-CE8B-D2CBA28B8ECF}"/>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FBB67E4-CEB5-61D6-D18C-586576F3973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553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299A-889B-B42C-9D8F-6C7217B91E8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270494B-3F35-48A4-F305-3F9A3EC64444}"/>
              </a:ext>
            </a:extLst>
          </p:cNvPr>
          <p:cNvPicPr>
            <a:picLocks noChangeAspect="1"/>
          </p:cNvPicPr>
          <p:nvPr/>
        </p:nvPicPr>
        <p:blipFill>
          <a:blip r:embed="rId2"/>
          <a:stretch>
            <a:fillRect/>
          </a:stretch>
        </p:blipFill>
        <p:spPr>
          <a:xfrm>
            <a:off x="1735415" y="773579"/>
            <a:ext cx="9431017" cy="5310841"/>
          </a:xfrm>
          <a:prstGeom prst="rect">
            <a:avLst/>
          </a:prstGeom>
        </p:spPr>
      </p:pic>
      <p:sp>
        <p:nvSpPr>
          <p:cNvPr id="2" name="Title 1">
            <a:extLst>
              <a:ext uri="{FF2B5EF4-FFF2-40B4-BE49-F238E27FC236}">
                <a16:creationId xmlns:a16="http://schemas.microsoft.com/office/drawing/2014/main" id="{FB832727-ABB5-BA29-04CE-C446946D419C}"/>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1C9099A-5BA5-959D-AA90-B57DD46FF36E}"/>
              </a:ext>
            </a:extLst>
          </p:cNvPr>
          <p:cNvSpPr txBox="1"/>
          <p:nvPr/>
        </p:nvSpPr>
        <p:spPr>
          <a:xfrm>
            <a:off x="4710819" y="3968102"/>
            <a:ext cx="5715026"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ELECTRIC VEHICLE</a:t>
            </a:r>
          </a:p>
          <a:p>
            <a:r>
              <a:rPr lang="en-US" sz="4000" b="1" dirty="0">
                <a:solidFill>
                  <a:schemeClr val="bg1">
                    <a:lumMod val="95000"/>
                  </a:schemeClr>
                </a:solidFill>
                <a:latin typeface="Arial Black" panose="020B0A04020102020204" pitchFamily="34" charset="0"/>
              </a:rPr>
              <a:t>CHARGER (SPKLU)</a:t>
            </a:r>
          </a:p>
        </p:txBody>
      </p:sp>
      <p:sp>
        <p:nvSpPr>
          <p:cNvPr id="5" name="Rectangle: Rounded Corners 4">
            <a:extLst>
              <a:ext uri="{FF2B5EF4-FFF2-40B4-BE49-F238E27FC236}">
                <a16:creationId xmlns:a16="http://schemas.microsoft.com/office/drawing/2014/main" id="{80D698ED-2572-FC7D-CA44-C03514470F4C}"/>
              </a:ext>
            </a:extLst>
          </p:cNvPr>
          <p:cNvSpPr/>
          <p:nvPr/>
        </p:nvSpPr>
        <p:spPr>
          <a:xfrm>
            <a:off x="4799065" y="529154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8" name="TextBox 7">
            <a:extLst>
              <a:ext uri="{FF2B5EF4-FFF2-40B4-BE49-F238E27FC236}">
                <a16:creationId xmlns:a16="http://schemas.microsoft.com/office/drawing/2014/main" id="{B84635F8-278A-C1A3-9EC8-4EC9D5F73064}"/>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002_Slide EVCharger.jpg</a:t>
            </a:r>
          </a:p>
        </p:txBody>
      </p:sp>
    </p:spTree>
    <p:extLst>
      <p:ext uri="{BB962C8B-B14F-4D97-AF65-F5344CB8AC3E}">
        <p14:creationId xmlns:p14="http://schemas.microsoft.com/office/powerpoint/2010/main" val="743609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66ABCA9-D09E-CE49-E95F-0DE54E4A91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29012-54FF-B0F2-D8CE-F38EF390776D}"/>
              </a:ext>
            </a:extLst>
          </p:cNvPr>
          <p:cNvSpPr>
            <a:spLocks noGrp="1"/>
          </p:cNvSpPr>
          <p:nvPr>
            <p:ph idx="1"/>
          </p:nvPr>
        </p:nvSpPr>
        <p:spPr>
          <a:xfrm>
            <a:off x="3551637" y="1364657"/>
            <a:ext cx="3550203" cy="4023497"/>
          </a:xfrm>
        </p:spPr>
        <p:txBody>
          <a:bodyPr>
            <a:normAutofit/>
          </a:bodyPr>
          <a:lstStyle/>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ENERGY METERS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units Energy Meters EDMI MK6E Class 0.2s and supporting devices in 20 locations PT PLN Nusantara Power Kapuas Kalimantan Barat , Year 2023-2024</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Installation Multi channel Meter for Online Losses Monitoring (OLM) Distribution Transformer PT. PLN  (Persero) UP3 Bangka,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20 unit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EDMI MK6E Class 0.2s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UP3B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Kalbar, Year 2021</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Installation 10 </a:t>
            </a:r>
            <a:r>
              <a:rPr lang="en-US" sz="1100" dirty="0" err="1">
                <a:latin typeface="Aptos" panose="020B0004020202020204" pitchFamily="34" charset="0"/>
                <a:ea typeface="Calibri" panose="020F0502020204030204" pitchFamily="34" charset="0"/>
                <a:cs typeface="Calibri" panose="020F0502020204030204" pitchFamily="34" charset="0"/>
              </a:rPr>
              <a:t>Edmi</a:t>
            </a:r>
            <a:r>
              <a:rPr lang="en-US" sz="1100" dirty="0">
                <a:latin typeface="Aptos" panose="020B0004020202020204" pitchFamily="34" charset="0"/>
                <a:ea typeface="Calibri" panose="020F0502020204030204" pitchFamily="34" charset="0"/>
                <a:cs typeface="Calibri" panose="020F0502020204030204" pitchFamily="34" charset="0"/>
              </a:rPr>
              <a:t> MK6E MK6N and Schneider ION  in Feeders</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substation PLN </a:t>
            </a:r>
            <a:r>
              <a:rPr lang="en-US" sz="1100" dirty="0" err="1">
                <a:latin typeface="Aptos" panose="020B0004020202020204" pitchFamily="34" charset="0"/>
                <a:ea typeface="Calibri" panose="020F0502020204030204" pitchFamily="34" charset="0"/>
                <a:cs typeface="Calibri" panose="020F0502020204030204" pitchFamily="34" charset="0"/>
              </a:rPr>
              <a:t>Batam</a:t>
            </a:r>
            <a:r>
              <a:rPr lang="en-US" sz="1100" dirty="0">
                <a:latin typeface="Aptos" panose="020B0004020202020204" pitchFamily="34" charset="0"/>
                <a:ea typeface="Calibri" panose="020F0502020204030204" pitchFamily="34" charset="0"/>
                <a:cs typeface="Calibri" panose="020F0502020204030204" pitchFamily="34" charset="0"/>
              </a:rPr>
              <a:t>,  Year : 2022</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74CAF6A-6B39-FD28-8C70-3C9862247CD9}"/>
              </a:ext>
            </a:extLst>
          </p:cNvPr>
          <p:cNvPicPr>
            <a:picLocks noChangeAspect="1"/>
          </p:cNvPicPr>
          <p:nvPr/>
        </p:nvPicPr>
        <p:blipFill rotWithShape="1">
          <a:blip r:embed="rId2"/>
          <a:srcRect b="30543"/>
          <a:stretch/>
        </p:blipFill>
        <p:spPr>
          <a:xfrm>
            <a:off x="7355666" y="1469846"/>
            <a:ext cx="2038341" cy="2516938"/>
          </a:xfrm>
          <a:prstGeom prst="rect">
            <a:avLst/>
          </a:prstGeom>
        </p:spPr>
      </p:pic>
      <p:pic>
        <p:nvPicPr>
          <p:cNvPr id="11" name="Picture 10">
            <a:extLst>
              <a:ext uri="{FF2B5EF4-FFF2-40B4-BE49-F238E27FC236}">
                <a16:creationId xmlns:a16="http://schemas.microsoft.com/office/drawing/2014/main" id="{392C07FD-5372-C200-A565-575FD36459EE}"/>
              </a:ext>
            </a:extLst>
          </p:cNvPr>
          <p:cNvPicPr>
            <a:picLocks noChangeAspect="1"/>
          </p:cNvPicPr>
          <p:nvPr/>
        </p:nvPicPr>
        <p:blipFill rotWithShape="1">
          <a:blip r:embed="rId3"/>
          <a:srcRect l="34557" t="14883" r="1" b="30853"/>
          <a:stretch/>
        </p:blipFill>
        <p:spPr>
          <a:xfrm>
            <a:off x="9549399" y="1469846"/>
            <a:ext cx="2276596" cy="2516938"/>
          </a:xfrm>
          <a:prstGeom prst="rect">
            <a:avLst/>
          </a:prstGeom>
        </p:spPr>
      </p:pic>
      <p:sp>
        <p:nvSpPr>
          <p:cNvPr id="12" name="TextBox 11">
            <a:extLst>
              <a:ext uri="{FF2B5EF4-FFF2-40B4-BE49-F238E27FC236}">
                <a16:creationId xmlns:a16="http://schemas.microsoft.com/office/drawing/2014/main" id="{B98EF49A-A4B4-EC3E-EBD5-5BF3BB902B24}"/>
              </a:ext>
            </a:extLst>
          </p:cNvPr>
          <p:cNvSpPr txBox="1"/>
          <p:nvPr/>
        </p:nvSpPr>
        <p:spPr>
          <a:xfrm>
            <a:off x="8484067" y="4084816"/>
            <a:ext cx="2701381" cy="307777"/>
          </a:xfrm>
          <a:prstGeom prst="rect">
            <a:avLst/>
          </a:prstGeom>
          <a:noFill/>
        </p:spPr>
        <p:txBody>
          <a:bodyPr wrap="none" rtlCol="0">
            <a:spAutoFit/>
          </a:bodyPr>
          <a:lstStyle/>
          <a:p>
            <a:r>
              <a:rPr lang="en-US" sz="1400" dirty="0" err="1">
                <a:latin typeface="Aptos" panose="020B0004020202020204" pitchFamily="34" charset="0"/>
              </a:rPr>
              <a:t>Kwh</a:t>
            </a:r>
            <a:r>
              <a:rPr lang="en-US" sz="1400" dirty="0">
                <a:latin typeface="Aptos" panose="020B0004020202020204" pitchFamily="34" charset="0"/>
              </a:rPr>
              <a:t> Class 0.2s PLN UPK Kapuas</a:t>
            </a:r>
          </a:p>
        </p:txBody>
      </p:sp>
      <p:sp>
        <p:nvSpPr>
          <p:cNvPr id="8" name="TextBox 7">
            <a:extLst>
              <a:ext uri="{FF2B5EF4-FFF2-40B4-BE49-F238E27FC236}">
                <a16:creationId xmlns:a16="http://schemas.microsoft.com/office/drawing/2014/main" id="{074CCC57-E899-CC7B-344A-DE3F7EDBF042}"/>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F4626BE-C4ED-09C7-DB52-0509F9230D0F}"/>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7FD477D-D1D5-A3CF-301F-BB5FDCC01D8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491C5D6A-0FB2-7EEC-50EA-0D1F9408C3A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5FB5C64A-B4F8-441D-9FC0-37E8EB49FE8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B9E0FF67-3206-CC47-55BA-E7C2C17929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30D76F2-CC06-EFFF-D812-FAD973AA9C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1E53E3EA-D759-B76E-BB35-F8C65250ED4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300290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447541" y="1567279"/>
            <a:ext cx="3305083" cy="4389818"/>
          </a:xfrm>
        </p:spPr>
        <p:txBody>
          <a:bodyPr>
            <a:normAutofit/>
          </a:bodyPr>
          <a:lstStyle/>
          <a:p>
            <a:pPr marL="0" indent="0">
              <a:lnSpc>
                <a:spcPct val="120000"/>
              </a:lnSpc>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1. Installation Gateway and Scada Integration</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User : PT PLN UPK Timor NTT, year 2023</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Projects : </a:t>
            </a: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PENGADAAN SETUP SCADA SYSTEM PLTU BOLOK </a:t>
            </a:r>
          </a:p>
          <a:p>
            <a:pPr marL="0" indent="0">
              <a:lnSpc>
                <a:spcPct val="120000"/>
              </a:lnSpc>
              <a:spcBef>
                <a:spcPts val="0"/>
              </a:spcBef>
              <a:buNone/>
            </a:pP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PT PLN</a:t>
            </a:r>
            <a:r>
              <a:rPr lang="fi-FI" sz="1100" dirty="0">
                <a:solidFill>
                  <a:srgbClr val="000000"/>
                </a:solidFill>
                <a:latin typeface="Aptos" panose="020B0004020202020204" pitchFamily="34" charset="0"/>
                <a:ea typeface="Calibri" panose="020F0502020204030204" pitchFamily="34" charset="0"/>
                <a:cs typeface="Calibri" panose="020F0502020204030204" pitchFamily="34" charset="0"/>
              </a:rPr>
              <a:t>(PERSERO) UNIT PELAKSANA PEMBANGKITAN TIMOR</a:t>
            </a: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Installation :  SCADA Gateway, Dual Master : Unlimited Gateway, Protocol Modbus to IEC 104 and Setting &amp; Parameterization Modbus TCP/IP to IEC-104, Gateway Configuration &amp; Data Mapping on existing Scada Master</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r>
              <a:rPr lang="en-US" sz="1100" b="1" dirty="0">
                <a:latin typeface="Aptos" panose="020B0004020202020204" pitchFamily="34" charset="0"/>
                <a:ea typeface="Calibri" panose="020F0502020204030204" pitchFamily="34" charset="0"/>
              </a:rPr>
              <a:t>2 Upgrade Scada System</a:t>
            </a:r>
          </a:p>
          <a:p>
            <a:pPr marL="0" indent="0">
              <a:lnSpc>
                <a:spcPct val="120000"/>
              </a:lnSpc>
              <a:spcBef>
                <a:spcPts val="0"/>
              </a:spcBef>
              <a:buFont typeface="Wingdings 3" charset="2"/>
              <a:buNone/>
            </a:pPr>
            <a:r>
              <a:rPr lang="en-US" sz="1100" dirty="0">
                <a:effectLst/>
                <a:latin typeface="Aptos" panose="020B0004020202020204" pitchFamily="34" charset="0"/>
                <a:ea typeface="Calibri" panose="020F0502020204030204" pitchFamily="34" charset="0"/>
              </a:rPr>
              <a:t>User : PT PLN (UP2D Riau, year 2023</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Project : </a:t>
            </a:r>
            <a:r>
              <a:rPr lang="en-US" sz="1100" dirty="0" err="1">
                <a:effectLst/>
                <a:latin typeface="Aptos" panose="020B0004020202020204" pitchFamily="34" charset="0"/>
                <a:ea typeface="Calibri" panose="020F0502020204030204" pitchFamily="34" charset="0"/>
              </a:rPr>
              <a:t>Pengadaan</a:t>
            </a:r>
            <a:r>
              <a:rPr lang="en-US" sz="1100" dirty="0">
                <a:effectLst/>
                <a:latin typeface="Aptos" panose="020B0004020202020204" pitchFamily="34" charset="0"/>
                <a:ea typeface="Calibri" panose="020F0502020204030204" pitchFamily="34" charset="0"/>
              </a:rPr>
              <a:t> </a:t>
            </a:r>
            <a:r>
              <a:rPr lang="en-US" sz="1100" dirty="0" err="1">
                <a:effectLst/>
                <a:latin typeface="Aptos" panose="020B0004020202020204" pitchFamily="34" charset="0"/>
                <a:ea typeface="Calibri" panose="020F0502020204030204" pitchFamily="34" charset="0"/>
              </a:rPr>
              <a:t>Perbaikan</a:t>
            </a:r>
            <a:r>
              <a:rPr lang="en-US" sz="1100" dirty="0">
                <a:effectLst/>
                <a:latin typeface="Aptos" panose="020B0004020202020204" pitchFamily="34" charset="0"/>
                <a:ea typeface="Calibri" panose="020F0502020204030204" pitchFamily="34" charset="0"/>
              </a:rPr>
              <a:t> Scada GH </a:t>
            </a:r>
            <a:r>
              <a:rPr lang="en-US" sz="1100" dirty="0" err="1">
                <a:effectLst/>
                <a:latin typeface="Aptos" panose="020B0004020202020204" pitchFamily="34" charset="0"/>
                <a:ea typeface="Calibri" panose="020F0502020204030204" pitchFamily="34" charset="0"/>
              </a:rPr>
              <a:t>Perawang</a:t>
            </a:r>
            <a:r>
              <a:rPr lang="en-US" sz="1100" dirty="0">
                <a:effectLst/>
                <a:latin typeface="Aptos" panose="020B0004020202020204" pitchFamily="34" charset="0"/>
                <a:ea typeface="Calibri" panose="020F0502020204030204" pitchFamily="34" charset="0"/>
              </a:rPr>
              <a:t>, GH </a:t>
            </a:r>
            <a:r>
              <a:rPr lang="en-US" sz="1100" dirty="0" err="1">
                <a:effectLst/>
                <a:latin typeface="Aptos" panose="020B0004020202020204" pitchFamily="34" charset="0"/>
                <a:ea typeface="Calibri" panose="020F0502020204030204" pitchFamily="34" charset="0"/>
              </a:rPr>
              <a:t>Bintan</a:t>
            </a:r>
            <a:r>
              <a:rPr lang="en-US" sz="1100" dirty="0">
                <a:effectLst/>
                <a:latin typeface="Aptos" panose="020B0004020202020204" pitchFamily="34" charset="0"/>
                <a:ea typeface="Calibri" panose="020F0502020204030204" pitchFamily="34" charset="0"/>
              </a:rPr>
              <a:t> Center dan GI Garuda Sakti </a:t>
            </a:r>
            <a:r>
              <a:rPr lang="en-US" sz="1100" dirty="0" err="1">
                <a:effectLst/>
                <a:latin typeface="Aptos" panose="020B0004020202020204" pitchFamily="34" charset="0"/>
                <a:ea typeface="Calibri" panose="020F0502020204030204" pitchFamily="34" charset="0"/>
              </a:rPr>
              <a:t>lokasi</a:t>
            </a:r>
            <a:r>
              <a:rPr lang="en-US" sz="1100" dirty="0">
                <a:effectLst/>
                <a:latin typeface="Aptos" panose="020B0004020202020204" pitchFamily="34" charset="0"/>
                <a:ea typeface="Calibri" panose="020F0502020204030204" pitchFamily="34" charset="0"/>
              </a:rPr>
              <a:t> PT PLN (Persero) UP2D Riau</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Installation Remote IO Extender Digital Input output (7 DI 8DO),  Extender Digital Output (8 DO) and supporting accessories</a:t>
            </a: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FCD0605-1EAC-4AD2-85D6-0F86FA0F53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143246" y="924879"/>
            <a:ext cx="2150151" cy="2621272"/>
          </a:xfrm>
          <a:prstGeom prst="rect">
            <a:avLst/>
          </a:prstGeom>
        </p:spPr>
      </p:pic>
      <p:pic>
        <p:nvPicPr>
          <p:cNvPr id="6" name="Picture 5">
            <a:extLst>
              <a:ext uri="{FF2B5EF4-FFF2-40B4-BE49-F238E27FC236}">
                <a16:creationId xmlns:a16="http://schemas.microsoft.com/office/drawing/2014/main" id="{51B8F4F5-78F0-4360-9540-30856AFE8C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287"/>
          <a:stretch/>
        </p:blipFill>
        <p:spPr>
          <a:xfrm>
            <a:off x="9466973" y="939451"/>
            <a:ext cx="2470207" cy="2601309"/>
          </a:xfrm>
          <a:prstGeom prst="rect">
            <a:avLst/>
          </a:prstGeom>
        </p:spPr>
      </p:pic>
      <p:sp>
        <p:nvSpPr>
          <p:cNvPr id="7" name="TextBox 6">
            <a:extLst>
              <a:ext uri="{FF2B5EF4-FFF2-40B4-BE49-F238E27FC236}">
                <a16:creationId xmlns:a16="http://schemas.microsoft.com/office/drawing/2014/main" id="{E3F81FB1-2148-676E-B19D-D9E706E52DFF}"/>
              </a:ext>
            </a:extLst>
          </p:cNvPr>
          <p:cNvSpPr txBox="1"/>
          <p:nvPr/>
        </p:nvSpPr>
        <p:spPr>
          <a:xfrm>
            <a:off x="8734069" y="3608300"/>
            <a:ext cx="1975354" cy="307777"/>
          </a:xfrm>
          <a:prstGeom prst="rect">
            <a:avLst/>
          </a:prstGeom>
          <a:noFill/>
        </p:spPr>
        <p:txBody>
          <a:bodyPr wrap="square" rtlCol="0">
            <a:spAutoFit/>
          </a:bodyPr>
          <a:lstStyle/>
          <a:p>
            <a:pPr algn="ctr"/>
            <a:r>
              <a:rPr lang="en-US" sz="1400" dirty="0">
                <a:latin typeface="Aptos" panose="020B0004020202020204" pitchFamily="34" charset="0"/>
              </a:rPr>
              <a:t>Scada UPK Timor NTT</a:t>
            </a:r>
          </a:p>
        </p:txBody>
      </p:sp>
      <p:sp>
        <p:nvSpPr>
          <p:cNvPr id="12" name="TextBox 11">
            <a:extLst>
              <a:ext uri="{FF2B5EF4-FFF2-40B4-BE49-F238E27FC236}">
                <a16:creationId xmlns:a16="http://schemas.microsoft.com/office/drawing/2014/main" id="{AAA95B94-E45F-FFDD-879B-93C394CFC108}"/>
              </a:ext>
            </a:extLst>
          </p:cNvPr>
          <p:cNvSpPr txBox="1"/>
          <p:nvPr/>
        </p:nvSpPr>
        <p:spPr>
          <a:xfrm>
            <a:off x="8329249" y="6047569"/>
            <a:ext cx="2784993" cy="307777"/>
          </a:xfrm>
          <a:prstGeom prst="rect">
            <a:avLst/>
          </a:prstGeom>
          <a:noFill/>
        </p:spPr>
        <p:txBody>
          <a:bodyPr wrap="square" rtlCol="0">
            <a:spAutoFit/>
          </a:bodyPr>
          <a:lstStyle/>
          <a:p>
            <a:pPr algn="ctr"/>
            <a:r>
              <a:rPr lang="en-US" sz="1400" dirty="0">
                <a:latin typeface="Aptos" panose="020B0004020202020204" pitchFamily="34" charset="0"/>
              </a:rPr>
              <a:t>Scada upgrade PLN UP2D Riau</a:t>
            </a:r>
          </a:p>
        </p:txBody>
      </p:sp>
      <p:pic>
        <p:nvPicPr>
          <p:cNvPr id="8" name="Picture 7">
            <a:extLst>
              <a:ext uri="{FF2B5EF4-FFF2-40B4-BE49-F238E27FC236}">
                <a16:creationId xmlns:a16="http://schemas.microsoft.com/office/drawing/2014/main" id="{14AC6243-C1DF-46DD-49A7-CFE08A29D61E}"/>
              </a:ext>
            </a:extLst>
          </p:cNvPr>
          <p:cNvPicPr>
            <a:picLocks noChangeAspect="1"/>
          </p:cNvPicPr>
          <p:nvPr/>
        </p:nvPicPr>
        <p:blipFill>
          <a:blip r:embed="rId4"/>
          <a:stretch>
            <a:fillRect/>
          </a:stretch>
        </p:blipFill>
        <p:spPr>
          <a:xfrm>
            <a:off x="7089318" y="4005104"/>
            <a:ext cx="2565605" cy="1930448"/>
          </a:xfrm>
          <a:prstGeom prst="rect">
            <a:avLst/>
          </a:prstGeom>
        </p:spPr>
      </p:pic>
      <p:pic>
        <p:nvPicPr>
          <p:cNvPr id="13" name="Picture 12">
            <a:extLst>
              <a:ext uri="{FF2B5EF4-FFF2-40B4-BE49-F238E27FC236}">
                <a16:creationId xmlns:a16="http://schemas.microsoft.com/office/drawing/2014/main" id="{7833541F-2C88-47AE-FBE1-713B43A674DC}"/>
              </a:ext>
            </a:extLst>
          </p:cNvPr>
          <p:cNvPicPr>
            <a:picLocks noChangeAspect="1"/>
          </p:cNvPicPr>
          <p:nvPr/>
        </p:nvPicPr>
        <p:blipFill>
          <a:blip r:embed="rId5"/>
          <a:stretch>
            <a:fillRect/>
          </a:stretch>
        </p:blipFill>
        <p:spPr>
          <a:xfrm>
            <a:off x="9840469" y="4005104"/>
            <a:ext cx="2327078" cy="1883222"/>
          </a:xfrm>
          <a:prstGeom prst="rect">
            <a:avLst/>
          </a:prstGeom>
        </p:spPr>
      </p:pic>
      <p:sp>
        <p:nvSpPr>
          <p:cNvPr id="4" name="Title 6">
            <a:extLst>
              <a:ext uri="{FF2B5EF4-FFF2-40B4-BE49-F238E27FC236}">
                <a16:creationId xmlns:a16="http://schemas.microsoft.com/office/drawing/2014/main" id="{87622E41-806F-DD46-59BB-E99B9C06192F}"/>
              </a:ext>
            </a:extLst>
          </p:cNvPr>
          <p:cNvSpPr>
            <a:spLocks noGrp="1"/>
          </p:cNvSpPr>
          <p:nvPr>
            <p:ph type="title"/>
          </p:nvPr>
        </p:nvSpPr>
        <p:spPr>
          <a:xfrm>
            <a:off x="3447541" y="1219143"/>
            <a:ext cx="4356294" cy="348136"/>
          </a:xfrm>
        </p:spPr>
        <p:txBody>
          <a:bodyPr>
            <a:normAutofit fontScale="90000"/>
          </a:bodyPr>
          <a:lstStyle/>
          <a:p>
            <a:r>
              <a:rPr lang="en-US" sz="2000" dirty="0">
                <a:latin typeface="Aptos" panose="020B0004020202020204" pitchFamily="34" charset="0"/>
              </a:rPr>
              <a:t>Scada System</a:t>
            </a:r>
          </a:p>
        </p:txBody>
      </p:sp>
      <p:sp>
        <p:nvSpPr>
          <p:cNvPr id="5" name="TextBox 4">
            <a:extLst>
              <a:ext uri="{FF2B5EF4-FFF2-40B4-BE49-F238E27FC236}">
                <a16:creationId xmlns:a16="http://schemas.microsoft.com/office/drawing/2014/main" id="{6D22E0C9-4ED1-D2B4-9EA1-1FA1DC41B327}"/>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5E468098-4BC6-3B0D-CA35-B5B90107BEC0}"/>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308F9DF-DE1A-841F-845A-F7549C3AF5C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DA99EB28-4071-907C-D43A-A050E5FD988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705BB491-6201-4D18-0817-ECBAC71F721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6E730212-07E0-9F1D-D120-66CDA0F07A8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3DA445-49E7-FAF3-7859-84EA4A165A4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AFAA2DBF-45FC-D342-DBB7-8AB5D2D599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61769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518663" y="1350867"/>
            <a:ext cx="3543878" cy="5507133"/>
          </a:xfrm>
        </p:spPr>
        <p:txBody>
          <a:bodyPr>
            <a:noAutofit/>
          </a:bodyPr>
          <a:lstStyle/>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3.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Lampung, year 2019</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DAN INTEGRASI MODEM SCADA KEYPOINT TAHAP I 2019,  PT PLN (PERSERO)UNIT PELAKSANA PENGATUR DISTRIBUSI LAMPUNG</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47 location GSM Modem Router and Integration to existing Scada</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4.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Sulselrabar Makassar, Year 2020</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MODEM GPRS 39 TITIK KEYPOINT SCADA UP2D MAKASSAR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39 location GSM Modem Router and Integration to existing Scada</a:t>
            </a:r>
          </a:p>
          <a:p>
            <a:pPr marL="0" indent="0">
              <a:lnSpc>
                <a:spcPct val="120000"/>
              </a:lnSpc>
              <a:spcBef>
                <a:spcPts val="0"/>
              </a:spcBef>
              <a:buNone/>
            </a:pPr>
            <a:endParaRPr lang="sv-SE" sz="11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sv-SE" sz="1100" b="1" dirty="0">
                <a:latin typeface="Aptos" panose="020B0004020202020204" pitchFamily="34" charset="0"/>
                <a:ea typeface="Calibri" panose="020F0502020204030204" pitchFamily="34" charset="0"/>
                <a:cs typeface="Calibri" panose="020F0502020204030204" pitchFamily="34" charset="0"/>
              </a:rPr>
              <a:t>5. Installation of Multichannel Meter for Distribustion Transformer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UID Bangka Belitung, Year 2023</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kWhmeter Multichannel untuk perhitungan loses Trafo dan PHBTR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Material : Multichannel meter with Online application with Clouds IOT</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C00FF669-7329-B230-661B-A779FFCD8600}"/>
              </a:ext>
            </a:extLst>
          </p:cNvPr>
          <p:cNvPicPr>
            <a:picLocks noChangeAspect="1"/>
          </p:cNvPicPr>
          <p:nvPr/>
        </p:nvPicPr>
        <p:blipFill rotWithShape="1">
          <a:blip r:embed="rId2"/>
          <a:srcRect b="26493"/>
          <a:stretch/>
        </p:blipFill>
        <p:spPr>
          <a:xfrm>
            <a:off x="9104733" y="946533"/>
            <a:ext cx="1839750" cy="2404156"/>
          </a:xfrm>
          <a:prstGeom prst="rect">
            <a:avLst/>
          </a:prstGeom>
        </p:spPr>
      </p:pic>
      <p:pic>
        <p:nvPicPr>
          <p:cNvPr id="11" name="Picture 10">
            <a:extLst>
              <a:ext uri="{FF2B5EF4-FFF2-40B4-BE49-F238E27FC236}">
                <a16:creationId xmlns:a16="http://schemas.microsoft.com/office/drawing/2014/main" id="{9A13D3CF-86DD-0A84-8C5A-C2FCEF43265F}"/>
              </a:ext>
            </a:extLst>
          </p:cNvPr>
          <p:cNvPicPr>
            <a:picLocks noChangeAspect="1"/>
          </p:cNvPicPr>
          <p:nvPr/>
        </p:nvPicPr>
        <p:blipFill rotWithShape="1">
          <a:blip r:embed="rId3"/>
          <a:srcRect l="9917" t="-52" r="-430" b="3641"/>
          <a:stretch/>
        </p:blipFill>
        <p:spPr>
          <a:xfrm>
            <a:off x="7268814" y="935350"/>
            <a:ext cx="1692806" cy="2404156"/>
          </a:xfrm>
          <a:prstGeom prst="rect">
            <a:avLst/>
          </a:prstGeom>
        </p:spPr>
      </p:pic>
      <p:sp>
        <p:nvSpPr>
          <p:cNvPr id="12" name="TextBox 11">
            <a:extLst>
              <a:ext uri="{FF2B5EF4-FFF2-40B4-BE49-F238E27FC236}">
                <a16:creationId xmlns:a16="http://schemas.microsoft.com/office/drawing/2014/main" id="{AAA95B94-E45F-FFDD-879B-93C394CFC108}"/>
              </a:ext>
            </a:extLst>
          </p:cNvPr>
          <p:cNvSpPr txBox="1"/>
          <p:nvPr/>
        </p:nvSpPr>
        <p:spPr>
          <a:xfrm>
            <a:off x="7863373" y="3364606"/>
            <a:ext cx="2784993" cy="307777"/>
          </a:xfrm>
          <a:prstGeom prst="rect">
            <a:avLst/>
          </a:prstGeom>
          <a:noFill/>
        </p:spPr>
        <p:txBody>
          <a:bodyPr wrap="square" rtlCol="0">
            <a:spAutoFit/>
          </a:bodyPr>
          <a:lstStyle/>
          <a:p>
            <a:pPr algn="ctr"/>
            <a:r>
              <a:rPr lang="en-US" sz="1400" dirty="0">
                <a:latin typeface="Aptos" panose="020B0004020202020204" pitchFamily="34" charset="0"/>
              </a:rPr>
              <a:t>Modem key point UP2D Makassar</a:t>
            </a:r>
          </a:p>
        </p:txBody>
      </p:sp>
      <p:pic>
        <p:nvPicPr>
          <p:cNvPr id="4" name="Picture 3">
            <a:extLst>
              <a:ext uri="{FF2B5EF4-FFF2-40B4-BE49-F238E27FC236}">
                <a16:creationId xmlns:a16="http://schemas.microsoft.com/office/drawing/2014/main" id="{336BE318-0859-55E5-FCF0-5F8F238152AF}"/>
              </a:ext>
            </a:extLst>
          </p:cNvPr>
          <p:cNvPicPr>
            <a:picLocks noChangeAspect="1"/>
          </p:cNvPicPr>
          <p:nvPr/>
        </p:nvPicPr>
        <p:blipFill rotWithShape="1">
          <a:blip r:embed="rId4">
            <a:extLst>
              <a:ext uri="{28A0092B-C50C-407E-A947-70E740481C1C}">
                <a14:useLocalDpi xmlns:a14="http://schemas.microsoft.com/office/drawing/2010/main" val="0"/>
              </a:ext>
            </a:extLst>
          </a:blip>
          <a:srcRect l="14204" t="655" r="9011" b="-655"/>
          <a:stretch/>
        </p:blipFill>
        <p:spPr>
          <a:xfrm>
            <a:off x="7268814" y="4032185"/>
            <a:ext cx="2552283" cy="1879280"/>
          </a:xfrm>
          <a:prstGeom prst="rect">
            <a:avLst/>
          </a:prstGeom>
        </p:spPr>
      </p:pic>
      <p:pic>
        <p:nvPicPr>
          <p:cNvPr id="5" name="Picture 4">
            <a:extLst>
              <a:ext uri="{FF2B5EF4-FFF2-40B4-BE49-F238E27FC236}">
                <a16:creationId xmlns:a16="http://schemas.microsoft.com/office/drawing/2014/main" id="{974457D8-9972-C233-39F8-04A8F4ECB6EC}"/>
              </a:ext>
            </a:extLst>
          </p:cNvPr>
          <p:cNvPicPr>
            <a:picLocks noChangeAspect="1"/>
          </p:cNvPicPr>
          <p:nvPr/>
        </p:nvPicPr>
        <p:blipFill rotWithShape="1">
          <a:blip r:embed="rId5">
            <a:extLst>
              <a:ext uri="{28A0092B-C50C-407E-A947-70E740481C1C}">
                <a14:useLocalDpi xmlns:a14="http://schemas.microsoft.com/office/drawing/2010/main" val="0"/>
              </a:ext>
            </a:extLst>
          </a:blip>
          <a:srcRect l="-1857" t="7942" r="-3719" b="10160"/>
          <a:stretch/>
        </p:blipFill>
        <p:spPr>
          <a:xfrm>
            <a:off x="10027370" y="4032185"/>
            <a:ext cx="1369688" cy="1879281"/>
          </a:xfrm>
          <a:prstGeom prst="rect">
            <a:avLst/>
          </a:prstGeom>
        </p:spPr>
      </p:pic>
      <p:sp>
        <p:nvSpPr>
          <p:cNvPr id="6" name="TextBox 5">
            <a:extLst>
              <a:ext uri="{FF2B5EF4-FFF2-40B4-BE49-F238E27FC236}">
                <a16:creationId xmlns:a16="http://schemas.microsoft.com/office/drawing/2014/main" id="{534BFB23-982C-6C5D-DD09-28561B0B23B5}"/>
              </a:ext>
            </a:extLst>
          </p:cNvPr>
          <p:cNvSpPr txBox="1"/>
          <p:nvPr/>
        </p:nvSpPr>
        <p:spPr>
          <a:xfrm>
            <a:off x="7863373" y="5931688"/>
            <a:ext cx="3087267" cy="461665"/>
          </a:xfrm>
          <a:prstGeom prst="rect">
            <a:avLst/>
          </a:prstGeom>
          <a:noFill/>
        </p:spPr>
        <p:txBody>
          <a:bodyPr wrap="square" rtlCol="0">
            <a:spAutoFit/>
          </a:bodyPr>
          <a:lstStyle/>
          <a:p>
            <a:pPr algn="ctr"/>
            <a:r>
              <a:rPr lang="en-US" sz="1200" dirty="0">
                <a:latin typeface="Aptos" panose="020B0004020202020204" pitchFamily="34" charset="0"/>
              </a:rPr>
              <a:t>Transformer Online monitoring </a:t>
            </a:r>
          </a:p>
          <a:p>
            <a:pPr algn="ctr"/>
            <a:r>
              <a:rPr lang="en-US" sz="1200" dirty="0">
                <a:latin typeface="Aptos" panose="020B0004020202020204" pitchFamily="34" charset="0"/>
              </a:rPr>
              <a:t>PLN Bangka Belitung</a:t>
            </a:r>
          </a:p>
        </p:txBody>
      </p:sp>
      <p:sp>
        <p:nvSpPr>
          <p:cNvPr id="13" name="Title 6">
            <a:extLst>
              <a:ext uri="{FF2B5EF4-FFF2-40B4-BE49-F238E27FC236}">
                <a16:creationId xmlns:a16="http://schemas.microsoft.com/office/drawing/2014/main" id="{5396569F-90B8-8AEE-ECB6-CBDE4DE6B37B}"/>
              </a:ext>
            </a:extLst>
          </p:cNvPr>
          <p:cNvSpPr>
            <a:spLocks noGrp="1"/>
          </p:cNvSpPr>
          <p:nvPr>
            <p:ph type="title"/>
          </p:nvPr>
        </p:nvSpPr>
        <p:spPr>
          <a:xfrm>
            <a:off x="3518663" y="946533"/>
            <a:ext cx="4356294" cy="348136"/>
          </a:xfrm>
        </p:spPr>
        <p:txBody>
          <a:bodyPr>
            <a:normAutofit fontScale="90000"/>
          </a:bodyPr>
          <a:lstStyle/>
          <a:p>
            <a:r>
              <a:rPr lang="en-US" sz="2000" dirty="0">
                <a:latin typeface="Aptos" panose="020B0004020202020204" pitchFamily="34" charset="0"/>
              </a:rPr>
              <a:t>Scada System</a:t>
            </a:r>
          </a:p>
        </p:txBody>
      </p:sp>
      <p:sp>
        <p:nvSpPr>
          <p:cNvPr id="14" name="TextBox 13">
            <a:extLst>
              <a:ext uri="{FF2B5EF4-FFF2-40B4-BE49-F238E27FC236}">
                <a16:creationId xmlns:a16="http://schemas.microsoft.com/office/drawing/2014/main" id="{66FBA68A-5BF0-C55B-4CE6-47B5F7F3A53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D6850196-3B79-B948-4573-6E7555133C6F}"/>
              </a:ext>
            </a:extLst>
          </p:cNvPr>
          <p:cNvGrpSpPr/>
          <p:nvPr/>
        </p:nvGrpSpPr>
        <p:grpSpPr>
          <a:xfrm>
            <a:off x="2444664" y="291983"/>
            <a:ext cx="8107736" cy="429659"/>
            <a:chOff x="2444664" y="291983"/>
            <a:chExt cx="8107736" cy="429659"/>
          </a:xfrm>
        </p:grpSpPr>
        <p:sp>
          <p:nvSpPr>
            <p:cNvPr id="7" name="Subtitle 2">
              <a:extLst>
                <a:ext uri="{FF2B5EF4-FFF2-40B4-BE49-F238E27FC236}">
                  <a16:creationId xmlns:a16="http://schemas.microsoft.com/office/drawing/2014/main" id="{C3FA6E1A-0208-F06D-A147-8A8BE4AD925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DDEDE211-89E6-9D66-8D78-BF01BCD298D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48416048-6C2A-90E9-15B8-51DCE3B290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91E3E97A-2593-1C49-767E-83E6AA590D1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9A73CB-901C-E8DE-921C-2D5346509A1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D969CC40-0DC6-3BBC-9557-FE7BCA96E50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867816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76F88-7FD0-2186-DF9F-809746DB3BA2}"/>
              </a:ext>
            </a:extLst>
          </p:cNvPr>
          <p:cNvSpPr txBox="1"/>
          <p:nvPr/>
        </p:nvSpPr>
        <p:spPr>
          <a:xfrm>
            <a:off x="3686676" y="1348141"/>
            <a:ext cx="4055515" cy="4161717"/>
          </a:xfrm>
          <a:prstGeom prst="rect">
            <a:avLst/>
          </a:prstGeom>
          <a:noFill/>
        </p:spPr>
        <p:txBody>
          <a:bodyPr wrap="square">
            <a:spAutoFit/>
          </a:bodyPr>
          <a:lstStyle/>
          <a:p>
            <a:pPr marL="0" indent="0">
              <a:lnSpc>
                <a:spcPct val="12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RECTIFIERS AND BATTERIES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Set Rectifier 48 VDC, Inverter 220 VAC and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Battery </a:t>
            </a:r>
            <a:r>
              <a:rPr lang="en-US" sz="1100" dirty="0" err="1">
                <a:latin typeface="Aptos" panose="020B0004020202020204" pitchFamily="34" charset="0"/>
                <a:ea typeface="Calibri" panose="020F0502020204030204" pitchFamily="34" charset="0"/>
                <a:cs typeface="Calibri" panose="020F0502020204030204" pitchFamily="34" charset="0"/>
              </a:rPr>
              <a:t>Enermild</a:t>
            </a:r>
            <a:r>
              <a:rPr lang="en-US" sz="1100" dirty="0">
                <a:latin typeface="Aptos" panose="020B0004020202020204" pitchFamily="34" charset="0"/>
                <a:ea typeface="Calibri" panose="020F0502020204030204" pitchFamily="34" charset="0"/>
                <a:cs typeface="Calibri" panose="020F0502020204030204" pitchFamily="34" charset="0"/>
              </a:rPr>
              <a:t>  in 20 GH, PT PLN UP2D RIAU, Year :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Replacement Rectifier 48 VDC GI </a:t>
            </a:r>
            <a:r>
              <a:rPr lang="en-US" sz="1100" dirty="0" err="1">
                <a:latin typeface="Aptos" panose="020B0004020202020204" pitchFamily="34" charset="0"/>
                <a:ea typeface="Calibri" panose="020F0502020204030204" pitchFamily="34" charset="0"/>
                <a:cs typeface="Calibri" panose="020F0502020204030204" pitchFamily="34" charset="0"/>
              </a:rPr>
              <a:t>Mangkunegaran</a:t>
            </a:r>
            <a:r>
              <a:rPr lang="en-US" sz="1100" dirty="0">
                <a:latin typeface="Aptos" panose="020B0004020202020204" pitchFamily="34" charset="0"/>
                <a:ea typeface="Calibri" panose="020F0502020204030204" pitchFamily="34" charset="0"/>
                <a:cs typeface="Calibri" panose="020F0502020204030204" pitchFamily="34" charset="0"/>
              </a:rPr>
              <a:t> dan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GI </a:t>
            </a:r>
            <a:r>
              <a:rPr lang="en-US" sz="1100" dirty="0" err="1">
                <a:latin typeface="Aptos" panose="020B0004020202020204" pitchFamily="34" charset="0"/>
                <a:ea typeface="Calibri" panose="020F0502020204030204" pitchFamily="34" charset="0"/>
                <a:cs typeface="Calibri" panose="020F0502020204030204" pitchFamily="34" charset="0"/>
              </a:rPr>
              <a:t>Kebasem</a:t>
            </a:r>
            <a:r>
              <a:rPr lang="en-US" sz="1100" dirty="0">
                <a:latin typeface="Aptos" panose="020B0004020202020204" pitchFamily="34" charset="0"/>
                <a:ea typeface="Calibri" panose="020F0502020204030204" pitchFamily="34" charset="0"/>
                <a:cs typeface="Calibri" panose="020F0502020204030204" pitchFamily="34" charset="0"/>
              </a:rPr>
              <a:t>,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of Rectifier 80 A GITET </a:t>
            </a:r>
            <a:r>
              <a:rPr lang="en-US" sz="1100" dirty="0" err="1">
                <a:latin typeface="Aptos" panose="020B0004020202020204" pitchFamily="34" charset="0"/>
                <a:ea typeface="Calibri" panose="020F0502020204030204" pitchFamily="34" charset="0"/>
                <a:cs typeface="Calibri" panose="020F0502020204030204" pitchFamily="34" charset="0"/>
              </a:rPr>
              <a:t>Pedan</a:t>
            </a:r>
            <a:r>
              <a:rPr lang="en-US" sz="1100" dirty="0">
                <a:latin typeface="Aptos" panose="020B0004020202020204" pitchFamily="34" charset="0"/>
                <a:ea typeface="Calibri" panose="020F0502020204030204" pitchFamily="34" charset="0"/>
                <a:cs typeface="Calibri" panose="020F0502020204030204" pitchFamily="34" charset="0"/>
              </a:rPr>
              <a:t> Battery and UPS 2000VA</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Supply and installation Rectifier 48 VDC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Minahasa</a:t>
            </a:r>
            <a:r>
              <a:rPr lang="en-US" sz="11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5.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LBS PT PLN (Persero) UP2D Makassar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6.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PT PLN (Persero) UP2D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Lampung, Year 2023</a:t>
            </a:r>
          </a:p>
        </p:txBody>
      </p:sp>
      <p:pic>
        <p:nvPicPr>
          <p:cNvPr id="2" name="Picture 1">
            <a:extLst>
              <a:ext uri="{FF2B5EF4-FFF2-40B4-BE49-F238E27FC236}">
                <a16:creationId xmlns:a16="http://schemas.microsoft.com/office/drawing/2014/main" id="{F3AE327C-89B6-E07E-66F2-FFDC55DC1F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3689" y="4151397"/>
            <a:ext cx="1311591" cy="1832865"/>
          </a:xfrm>
          <a:prstGeom prst="rect">
            <a:avLst/>
          </a:prstGeom>
          <a:noFill/>
          <a:ln>
            <a:noFill/>
          </a:ln>
        </p:spPr>
      </p:pic>
      <p:pic>
        <p:nvPicPr>
          <p:cNvPr id="3" name="Picture 2">
            <a:extLst>
              <a:ext uri="{FF2B5EF4-FFF2-40B4-BE49-F238E27FC236}">
                <a16:creationId xmlns:a16="http://schemas.microsoft.com/office/drawing/2014/main" id="{DE17948B-72D4-F149-F9DC-9CA5F2AC7C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275" r="16494"/>
          <a:stretch/>
        </p:blipFill>
        <p:spPr bwMode="auto">
          <a:xfrm>
            <a:off x="9439921" y="4151397"/>
            <a:ext cx="2083052" cy="1826895"/>
          </a:xfrm>
          <a:prstGeom prst="rect">
            <a:avLst/>
          </a:prstGeom>
          <a:noFill/>
          <a:ln>
            <a:noFill/>
          </a:ln>
        </p:spPr>
      </p:pic>
      <p:sp>
        <p:nvSpPr>
          <p:cNvPr id="4" name="TextBox 3">
            <a:extLst>
              <a:ext uri="{FF2B5EF4-FFF2-40B4-BE49-F238E27FC236}">
                <a16:creationId xmlns:a16="http://schemas.microsoft.com/office/drawing/2014/main" id="{5A74ADA3-9416-ADE3-6533-8ED61F065B7F}"/>
              </a:ext>
            </a:extLst>
          </p:cNvPr>
          <p:cNvSpPr txBox="1"/>
          <p:nvPr/>
        </p:nvSpPr>
        <p:spPr>
          <a:xfrm>
            <a:off x="8100276" y="6070013"/>
            <a:ext cx="3116559" cy="307777"/>
          </a:xfrm>
          <a:prstGeom prst="rect">
            <a:avLst/>
          </a:prstGeom>
          <a:noFill/>
        </p:spPr>
        <p:txBody>
          <a:bodyPr wrap="none" rtlCol="0">
            <a:spAutoFit/>
          </a:bodyPr>
          <a:lstStyle/>
          <a:p>
            <a:pPr algn="ctr"/>
            <a:r>
              <a:rPr lang="en-US" sz="1400" dirty="0">
                <a:latin typeface="Aptos" panose="020B0004020202020204" pitchFamily="34" charset="0"/>
              </a:rPr>
              <a:t>Rectifier and Battery PLN UP2B </a:t>
            </a:r>
            <a:r>
              <a:rPr lang="en-US" sz="1400" dirty="0" err="1">
                <a:latin typeface="Aptos" panose="020B0004020202020204" pitchFamily="34" charset="0"/>
              </a:rPr>
              <a:t>Jateng</a:t>
            </a:r>
            <a:endParaRPr lang="en-US" sz="1400" dirty="0">
              <a:latin typeface="Aptos" panose="020B0004020202020204" pitchFamily="34" charset="0"/>
            </a:endParaRPr>
          </a:p>
        </p:txBody>
      </p:sp>
      <p:pic>
        <p:nvPicPr>
          <p:cNvPr id="8" name="Picture 7">
            <a:extLst>
              <a:ext uri="{FF2B5EF4-FFF2-40B4-BE49-F238E27FC236}">
                <a16:creationId xmlns:a16="http://schemas.microsoft.com/office/drawing/2014/main" id="{0D76D4DF-4EB3-4210-A1B2-D26D993F7AEB}"/>
              </a:ext>
            </a:extLst>
          </p:cNvPr>
          <p:cNvPicPr>
            <a:picLocks noChangeAspect="1"/>
          </p:cNvPicPr>
          <p:nvPr/>
        </p:nvPicPr>
        <p:blipFill>
          <a:blip r:embed="rId4"/>
          <a:stretch>
            <a:fillRect/>
          </a:stretch>
        </p:blipFill>
        <p:spPr>
          <a:xfrm>
            <a:off x="7913689" y="1210965"/>
            <a:ext cx="1744867" cy="2326490"/>
          </a:xfrm>
          <a:prstGeom prst="rect">
            <a:avLst/>
          </a:prstGeom>
        </p:spPr>
      </p:pic>
      <p:pic>
        <p:nvPicPr>
          <p:cNvPr id="10" name="Picture 9">
            <a:extLst>
              <a:ext uri="{FF2B5EF4-FFF2-40B4-BE49-F238E27FC236}">
                <a16:creationId xmlns:a16="http://schemas.microsoft.com/office/drawing/2014/main" id="{A885C926-94AA-913D-2AB9-BB8110DBB74C}"/>
              </a:ext>
            </a:extLst>
          </p:cNvPr>
          <p:cNvPicPr>
            <a:picLocks noChangeAspect="1"/>
          </p:cNvPicPr>
          <p:nvPr/>
        </p:nvPicPr>
        <p:blipFill rotWithShape="1">
          <a:blip r:embed="rId5"/>
          <a:srcRect l="13260" t="36889" r="28073" b="5146"/>
          <a:stretch/>
        </p:blipFill>
        <p:spPr>
          <a:xfrm>
            <a:off x="9830054" y="1210964"/>
            <a:ext cx="1765990" cy="2326491"/>
          </a:xfrm>
          <a:prstGeom prst="rect">
            <a:avLst/>
          </a:prstGeom>
        </p:spPr>
      </p:pic>
      <p:sp>
        <p:nvSpPr>
          <p:cNvPr id="11" name="TextBox 10">
            <a:extLst>
              <a:ext uri="{FF2B5EF4-FFF2-40B4-BE49-F238E27FC236}">
                <a16:creationId xmlns:a16="http://schemas.microsoft.com/office/drawing/2014/main" id="{C6EAD04F-4F40-3A99-C881-C2821521C140}"/>
              </a:ext>
            </a:extLst>
          </p:cNvPr>
          <p:cNvSpPr txBox="1"/>
          <p:nvPr/>
        </p:nvSpPr>
        <p:spPr>
          <a:xfrm>
            <a:off x="8004137" y="3623206"/>
            <a:ext cx="3651834" cy="307777"/>
          </a:xfrm>
          <a:prstGeom prst="rect">
            <a:avLst/>
          </a:prstGeom>
          <a:noFill/>
        </p:spPr>
        <p:txBody>
          <a:bodyPr wrap="none" rtlCol="0">
            <a:spAutoFit/>
          </a:bodyPr>
          <a:lstStyle/>
          <a:p>
            <a:pPr algn="ctr"/>
            <a:r>
              <a:rPr lang="en-US" sz="1400" dirty="0">
                <a:latin typeface="Aptos" panose="020B0004020202020204" pitchFamily="34" charset="0"/>
              </a:rPr>
              <a:t>Rectifier  Inverter and Battery PLN UP2D Riau</a:t>
            </a:r>
          </a:p>
        </p:txBody>
      </p:sp>
      <p:sp>
        <p:nvSpPr>
          <p:cNvPr id="12" name="TextBox 11">
            <a:extLst>
              <a:ext uri="{FF2B5EF4-FFF2-40B4-BE49-F238E27FC236}">
                <a16:creationId xmlns:a16="http://schemas.microsoft.com/office/drawing/2014/main" id="{F655E9E0-4729-9991-32DE-8B67BFE96C3F}"/>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9EF5A24E-BA2C-491C-AB29-9914CB12FBA4}"/>
              </a:ext>
            </a:extLst>
          </p:cNvPr>
          <p:cNvGrpSpPr/>
          <p:nvPr/>
        </p:nvGrpSpPr>
        <p:grpSpPr>
          <a:xfrm>
            <a:off x="2444664" y="291983"/>
            <a:ext cx="8107736" cy="429659"/>
            <a:chOff x="2444664" y="291983"/>
            <a:chExt cx="8107736" cy="429659"/>
          </a:xfrm>
        </p:grpSpPr>
        <p:sp>
          <p:nvSpPr>
            <p:cNvPr id="13" name="Subtitle 2">
              <a:extLst>
                <a:ext uri="{FF2B5EF4-FFF2-40B4-BE49-F238E27FC236}">
                  <a16:creationId xmlns:a16="http://schemas.microsoft.com/office/drawing/2014/main" id="{E95BF92C-D51F-CC36-DC6B-D38A8E6E393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A7CB6E11-A620-4194-B4B2-8EBEF657A3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80C7BED8-9718-06E6-359D-643FDCFE8F8C}"/>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BFC00C17-D3B4-8258-47B0-72C5E768154D}"/>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562273C3-1FB4-B2F9-88D1-E49BD73BFE4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24E3853B-ACEA-409F-BD7E-0EE06F21D5DF}"/>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894086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2B369B-C9D3-8E0F-3395-7007095D9E80}"/>
              </a:ext>
            </a:extLst>
          </p:cNvPr>
          <p:cNvSpPr>
            <a:spLocks noGrp="1"/>
          </p:cNvSpPr>
          <p:nvPr>
            <p:ph idx="1"/>
          </p:nvPr>
        </p:nvSpPr>
        <p:spPr>
          <a:xfrm>
            <a:off x="3617408" y="1694077"/>
            <a:ext cx="3646596" cy="3777622"/>
          </a:xfrm>
        </p:spPr>
        <p:txBody>
          <a:bodyPr>
            <a:normAutofit/>
          </a:bodyPr>
          <a:lstStyle/>
          <a:p>
            <a:pPr marL="0" indent="0">
              <a:spcBef>
                <a:spcPts val="0"/>
              </a:spcBef>
              <a:buNone/>
            </a:pPr>
            <a:r>
              <a:rPr lang="en-US" sz="1200" dirty="0">
                <a:latin typeface="Aptos" panose="020B0004020202020204" pitchFamily="34" charset="0"/>
              </a:rPr>
              <a:t>1. Transformer Oil Purifier for Substation 2000 LH and 4000 LH</a:t>
            </a:r>
          </a:p>
          <a:p>
            <a:pPr marL="0" indent="0">
              <a:spcBef>
                <a:spcPts val="0"/>
              </a:spcBef>
              <a:buNone/>
            </a:pPr>
            <a:r>
              <a:rPr lang="en-US" sz="1200" dirty="0">
                <a:latin typeface="Aptos" panose="020B0004020202020204" pitchFamily="34" charset="0"/>
              </a:rPr>
              <a:t>User : PT PLN (Persero) UP2K Maluku, year 2019</a:t>
            </a:r>
          </a:p>
          <a:p>
            <a:pPr marL="0" indent="0">
              <a:spcBef>
                <a:spcPts val="0"/>
              </a:spcBef>
              <a:buNone/>
            </a:pPr>
            <a:r>
              <a:rPr lang="en-US" sz="1200" dirty="0">
                <a:latin typeface="Aptos" panose="020B0004020202020204" pitchFamily="34" charset="0"/>
              </a:rPr>
              <a:t>Project : Supply and commissioning  </a:t>
            </a:r>
            <a:r>
              <a:rPr lang="en-US" sz="1200" dirty="0" err="1">
                <a:latin typeface="Aptos" panose="020B0004020202020204" pitchFamily="34" charset="0"/>
              </a:rPr>
              <a:t>Mesin</a:t>
            </a:r>
            <a:r>
              <a:rPr lang="en-US" sz="1200" dirty="0">
                <a:latin typeface="Aptos" panose="020B0004020202020204" pitchFamily="34" charset="0"/>
              </a:rPr>
              <a:t> Treatment Oli </a:t>
            </a:r>
            <a:r>
              <a:rPr lang="en-US" sz="1200" dirty="0" err="1">
                <a:latin typeface="Aptos" panose="020B0004020202020204" pitchFamily="34" charset="0"/>
              </a:rPr>
              <a:t>Trafo</a:t>
            </a:r>
            <a:r>
              <a:rPr lang="en-US" sz="1200" dirty="0">
                <a:latin typeface="Aptos" panose="020B0004020202020204" pitchFamily="34" charset="0"/>
              </a:rPr>
              <a:t> (Oil </a:t>
            </a:r>
            <a:r>
              <a:rPr lang="en-US" sz="1200" dirty="0" err="1">
                <a:latin typeface="Aptos" panose="020B0004020202020204" pitchFamily="34" charset="0"/>
              </a:rPr>
              <a:t>Purifikasi</a:t>
            </a:r>
            <a:r>
              <a:rPr lang="en-US" sz="1200" dirty="0">
                <a:latin typeface="Aptos" panose="020B0004020202020204" pitchFamily="34" charset="0"/>
              </a:rPr>
              <a:t>)</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2. Transformer Oil Purifier 4000 LH</a:t>
            </a:r>
          </a:p>
          <a:p>
            <a:pPr marL="0" indent="0">
              <a:spcBef>
                <a:spcPts val="0"/>
              </a:spcBef>
              <a:buNone/>
            </a:pPr>
            <a:r>
              <a:rPr lang="en-US" sz="1200" dirty="0">
                <a:latin typeface="Aptos" panose="020B0004020202020204" pitchFamily="34" charset="0"/>
              </a:rPr>
              <a:t>User : PT PLN (Persero) UPDK Tambora NTB, year 2018</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3. Transformer Oil Purifier 4000 LH</a:t>
            </a:r>
          </a:p>
          <a:p>
            <a:pPr marL="0" indent="0">
              <a:spcBef>
                <a:spcPts val="0"/>
              </a:spcBef>
              <a:buNone/>
            </a:pPr>
            <a:r>
              <a:rPr lang="en-US" sz="1200" dirty="0">
                <a:latin typeface="Aptos" panose="020B0004020202020204" pitchFamily="34" charset="0"/>
              </a:rPr>
              <a:t>User : PT PLN (Persero) APDP </a:t>
            </a:r>
            <a:r>
              <a:rPr lang="en-US" sz="1200" dirty="0" err="1">
                <a:latin typeface="Aptos" panose="020B0004020202020204" pitchFamily="34" charset="0"/>
              </a:rPr>
              <a:t>Sistem</a:t>
            </a:r>
            <a:r>
              <a:rPr lang="en-US" sz="1200" dirty="0">
                <a:latin typeface="Aptos" panose="020B0004020202020204" pitchFamily="34" charset="0"/>
              </a:rPr>
              <a:t> Kalbar, year 2013</a:t>
            </a:r>
          </a:p>
          <a:p>
            <a:pPr marL="0" indent="0">
              <a:spcBef>
                <a:spcPts val="0"/>
              </a:spcBef>
              <a:buNone/>
            </a:pPr>
            <a:br>
              <a:rPr lang="en-US" sz="1200" dirty="0">
                <a:latin typeface="Aptos" panose="020B0004020202020204" pitchFamily="34" charset="0"/>
              </a:rPr>
            </a:br>
            <a:endParaRPr lang="en-US" sz="1200" dirty="0">
              <a:latin typeface="Aptos" panose="020B0004020202020204" pitchFamily="34" charset="0"/>
            </a:endParaRPr>
          </a:p>
          <a:p>
            <a:pPr marL="0" indent="0">
              <a:spcBef>
                <a:spcPts val="0"/>
              </a:spcBef>
              <a:buNone/>
            </a:pPr>
            <a:endParaRPr lang="en-US" sz="1200" dirty="0">
              <a:latin typeface="Aptos" panose="020B0004020202020204" pitchFamily="34" charset="0"/>
            </a:endParaRPr>
          </a:p>
        </p:txBody>
      </p:sp>
      <p:pic>
        <p:nvPicPr>
          <p:cNvPr id="5" name="Picture 4">
            <a:extLst>
              <a:ext uri="{FF2B5EF4-FFF2-40B4-BE49-F238E27FC236}">
                <a16:creationId xmlns:a16="http://schemas.microsoft.com/office/drawing/2014/main" id="{00000000-0008-0000-0100-000012000000}"/>
              </a:ext>
            </a:extLst>
          </p:cNvPr>
          <p:cNvPicPr>
            <a:picLocks noChangeAspect="1"/>
          </p:cNvPicPr>
          <p:nvPr/>
        </p:nvPicPr>
        <p:blipFill>
          <a:blip r:embed="rId2" cstate="print"/>
          <a:stretch>
            <a:fillRect/>
          </a:stretch>
        </p:blipFill>
        <p:spPr>
          <a:xfrm>
            <a:off x="7240588" y="1215943"/>
            <a:ext cx="2215557" cy="2213056"/>
          </a:xfrm>
          <a:prstGeom prst="rect">
            <a:avLst/>
          </a:prstGeom>
        </p:spPr>
      </p:pic>
      <p:pic>
        <p:nvPicPr>
          <p:cNvPr id="6" name="Picture 5">
            <a:extLst>
              <a:ext uri="{FF2B5EF4-FFF2-40B4-BE49-F238E27FC236}">
                <a16:creationId xmlns:a16="http://schemas.microsoft.com/office/drawing/2014/main" id="{00000000-0008-0000-0100-000016000000}"/>
              </a:ext>
            </a:extLst>
          </p:cNvPr>
          <p:cNvPicPr>
            <a:picLocks noChangeAspect="1"/>
          </p:cNvPicPr>
          <p:nvPr/>
        </p:nvPicPr>
        <p:blipFill>
          <a:blip r:embed="rId3" cstate="print"/>
          <a:stretch>
            <a:fillRect/>
          </a:stretch>
        </p:blipFill>
        <p:spPr>
          <a:xfrm>
            <a:off x="9723121" y="1235736"/>
            <a:ext cx="1995076" cy="2193264"/>
          </a:xfrm>
          <a:prstGeom prst="rect">
            <a:avLst/>
          </a:prstGeom>
        </p:spPr>
      </p:pic>
      <p:pic>
        <p:nvPicPr>
          <p:cNvPr id="10" name="Picture 9">
            <a:extLst>
              <a:ext uri="{FF2B5EF4-FFF2-40B4-BE49-F238E27FC236}">
                <a16:creationId xmlns:a16="http://schemas.microsoft.com/office/drawing/2014/main" id="{66015124-1D11-9E9D-440C-22D4E076F29F}"/>
              </a:ext>
            </a:extLst>
          </p:cNvPr>
          <p:cNvPicPr>
            <a:picLocks noChangeAspect="1"/>
          </p:cNvPicPr>
          <p:nvPr/>
        </p:nvPicPr>
        <p:blipFill>
          <a:blip r:embed="rId4"/>
          <a:stretch>
            <a:fillRect/>
          </a:stretch>
        </p:blipFill>
        <p:spPr>
          <a:xfrm>
            <a:off x="7397492" y="3850640"/>
            <a:ext cx="4251197" cy="2393358"/>
          </a:xfrm>
          <a:prstGeom prst="rect">
            <a:avLst/>
          </a:prstGeom>
        </p:spPr>
      </p:pic>
      <p:sp>
        <p:nvSpPr>
          <p:cNvPr id="11" name="TextBox 10">
            <a:extLst>
              <a:ext uri="{FF2B5EF4-FFF2-40B4-BE49-F238E27FC236}">
                <a16:creationId xmlns:a16="http://schemas.microsoft.com/office/drawing/2014/main" id="{47B93B6F-3A11-EB29-6B46-D7840BA22B14}"/>
              </a:ext>
            </a:extLst>
          </p:cNvPr>
          <p:cNvSpPr txBox="1"/>
          <p:nvPr/>
        </p:nvSpPr>
        <p:spPr>
          <a:xfrm>
            <a:off x="9022080" y="6296306"/>
            <a:ext cx="1285929" cy="307777"/>
          </a:xfrm>
          <a:prstGeom prst="rect">
            <a:avLst/>
          </a:prstGeom>
          <a:noFill/>
        </p:spPr>
        <p:txBody>
          <a:bodyPr wrap="none" rtlCol="0">
            <a:spAutoFit/>
          </a:bodyPr>
          <a:lstStyle/>
          <a:p>
            <a:r>
              <a:rPr lang="en-US" sz="1400" dirty="0">
                <a:latin typeface="Aptos" panose="020B0004020202020204" pitchFamily="34" charset="0"/>
              </a:rPr>
              <a:t>PLN NTB 2018</a:t>
            </a:r>
          </a:p>
        </p:txBody>
      </p:sp>
      <p:sp>
        <p:nvSpPr>
          <p:cNvPr id="12" name="TextBox 11">
            <a:extLst>
              <a:ext uri="{FF2B5EF4-FFF2-40B4-BE49-F238E27FC236}">
                <a16:creationId xmlns:a16="http://schemas.microsoft.com/office/drawing/2014/main" id="{A30F3BF3-2580-E369-DC57-E1B1DE448FF9}"/>
              </a:ext>
            </a:extLst>
          </p:cNvPr>
          <p:cNvSpPr txBox="1"/>
          <p:nvPr/>
        </p:nvSpPr>
        <p:spPr>
          <a:xfrm>
            <a:off x="8813180" y="3428999"/>
            <a:ext cx="1535164" cy="307777"/>
          </a:xfrm>
          <a:prstGeom prst="rect">
            <a:avLst/>
          </a:prstGeom>
          <a:noFill/>
        </p:spPr>
        <p:txBody>
          <a:bodyPr wrap="none" rtlCol="0">
            <a:spAutoFit/>
          </a:bodyPr>
          <a:lstStyle/>
          <a:p>
            <a:r>
              <a:rPr lang="en-US" sz="1400" dirty="0">
                <a:latin typeface="Aptos" panose="020B0004020202020204" pitchFamily="34" charset="0"/>
              </a:rPr>
              <a:t>PLN Maluku 2019</a:t>
            </a:r>
          </a:p>
        </p:txBody>
      </p:sp>
      <p:sp>
        <p:nvSpPr>
          <p:cNvPr id="4" name="Title 6">
            <a:extLst>
              <a:ext uri="{FF2B5EF4-FFF2-40B4-BE49-F238E27FC236}">
                <a16:creationId xmlns:a16="http://schemas.microsoft.com/office/drawing/2014/main" id="{F4C740A2-36A0-D105-6286-312FA031498F}"/>
              </a:ext>
            </a:extLst>
          </p:cNvPr>
          <p:cNvSpPr txBox="1">
            <a:spLocks/>
          </p:cNvSpPr>
          <p:nvPr/>
        </p:nvSpPr>
        <p:spPr>
          <a:xfrm>
            <a:off x="3617408" y="1345941"/>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Transformer Oil Purifier</a:t>
            </a:r>
          </a:p>
        </p:txBody>
      </p:sp>
      <p:sp>
        <p:nvSpPr>
          <p:cNvPr id="7" name="TextBox 6">
            <a:extLst>
              <a:ext uri="{FF2B5EF4-FFF2-40B4-BE49-F238E27FC236}">
                <a16:creationId xmlns:a16="http://schemas.microsoft.com/office/drawing/2014/main" id="{922AC389-51EF-DD9F-7F4E-4E9ECEC9FB8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85053C11-0BFD-F125-2707-5F43AA8C290E}"/>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C3C8CE26-C70C-0576-3A25-95A170AF5A2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B33FBF65-2175-6A73-8021-2C1B601D028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3" name="Subtitle 2">
              <a:extLst>
                <a:ext uri="{FF2B5EF4-FFF2-40B4-BE49-F238E27FC236}">
                  <a16:creationId xmlns:a16="http://schemas.microsoft.com/office/drawing/2014/main" id="{7284C1E4-2C84-83C8-16FB-19E7E2864F2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7A9D8FD6-FEB0-1424-E21B-D2DFC9EC8E4F}"/>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77D9F669-47C7-E3AB-EE9A-58E4F08525F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5614D5E2-C379-61FE-E7E2-8E85C52AB2B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133162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70BCFB-D9EC-8F6F-C929-F68E1E7B0E13}"/>
              </a:ext>
            </a:extLst>
          </p:cNvPr>
          <p:cNvSpPr txBox="1"/>
          <p:nvPr/>
        </p:nvSpPr>
        <p:spPr>
          <a:xfrm>
            <a:off x="3426848" y="2251081"/>
            <a:ext cx="3318722" cy="4113370"/>
          </a:xfrm>
          <a:prstGeom prst="rect">
            <a:avLst/>
          </a:prstGeom>
          <a:noFill/>
        </p:spPr>
        <p:txBody>
          <a:bodyPr wrap="square">
            <a:spAutoFit/>
          </a:bodyPr>
          <a:lstStyle/>
          <a:p>
            <a:pPr marL="0" indent="0">
              <a:lnSpc>
                <a:spcPct val="120000"/>
              </a:lnSpc>
              <a:spcBef>
                <a:spcPts val="0"/>
              </a:spcBef>
              <a:buNone/>
            </a:pPr>
            <a:r>
              <a:rPr lang="en-US" sz="1600" b="1" dirty="0">
                <a:latin typeface="Aptos" panose="020B0004020202020204" pitchFamily="34" charset="0"/>
                <a:ea typeface="Calibri" panose="020F0502020204030204" pitchFamily="34" charset="0"/>
                <a:cs typeface="Times New Roman" panose="02020603050405020304" pitchFamily="18" charset="0"/>
              </a:rPr>
              <a:t>1.Installation </a:t>
            </a:r>
            <a:r>
              <a:rPr lang="en-US" sz="1600" b="1" dirty="0" err="1">
                <a:latin typeface="Aptos" panose="020B0004020202020204" pitchFamily="34" charset="0"/>
                <a:ea typeface="Calibri" panose="020F0502020204030204" pitchFamily="34" charset="0"/>
                <a:cs typeface="Times New Roman" panose="02020603050405020304" pitchFamily="18" charset="0"/>
              </a:rPr>
              <a:t>Lampu</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Penerangan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jalan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Umum</a:t>
            </a:r>
            <a:r>
              <a:rPr lang="en-US" sz="1600" b="1" dirty="0">
                <a:latin typeface="Aptos" panose="020B0004020202020204" pitchFamily="34" charset="0"/>
                <a:ea typeface="Calibri" panose="020F0502020204030204" pitchFamily="34" charset="0"/>
                <a:cs typeface="Times New Roman" panose="02020603050405020304" pitchFamily="18" charset="0"/>
              </a:rPr>
              <a:t> (PJU)</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User : </a:t>
            </a:r>
            <a:r>
              <a:rPr lang="en-US" sz="1600" dirty="0" err="1">
                <a:latin typeface="Aptos" panose="020B0004020202020204" pitchFamily="34" charset="0"/>
                <a:ea typeface="Calibri" panose="020F0502020204030204" pitchFamily="34" charset="0"/>
                <a:cs typeface="Times New Roman" panose="02020603050405020304" pitchFamily="18" charset="0"/>
              </a:rPr>
              <a:t>Pemda</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Ogan</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Ilir</a:t>
            </a:r>
            <a:r>
              <a:rPr lang="en-US" sz="1600" dirty="0">
                <a:latin typeface="Aptos" panose="020B0004020202020204" pitchFamily="34" charset="0"/>
                <a:ea typeface="Calibri" panose="020F0502020204030204" pitchFamily="34" charset="0"/>
                <a:cs typeface="Times New Roman" panose="02020603050405020304" pitchFamily="18" charset="0"/>
              </a:rPr>
              <a:t> Sumatera Selatan, year 2022</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Installation : electrical and civil works PJU</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a:p>
            <a:pPr marL="0" indent="0">
              <a:buNone/>
            </a:pPr>
            <a:r>
              <a:rPr lang="en-US" sz="1600" b="1" dirty="0">
                <a:solidFill>
                  <a:srgbClr val="000000"/>
                </a:solidFill>
                <a:latin typeface="Aptos" panose="020B0004020202020204" pitchFamily="34" charset="0"/>
              </a:rPr>
              <a:t>2. Renovation of </a:t>
            </a:r>
            <a:r>
              <a:rPr lang="en-US" sz="1600" b="1" dirty="0" err="1">
                <a:solidFill>
                  <a:srgbClr val="000000"/>
                </a:solidFill>
                <a:latin typeface="Aptos" panose="020B0004020202020204" pitchFamily="34" charset="0"/>
              </a:rPr>
              <a:t>Oriflame</a:t>
            </a:r>
            <a:r>
              <a:rPr lang="en-US" sz="1600" b="1" dirty="0">
                <a:solidFill>
                  <a:srgbClr val="000000"/>
                </a:solidFill>
                <a:latin typeface="Aptos" panose="020B0004020202020204" pitchFamily="34" charset="0"/>
              </a:rPr>
              <a:t> Warehouse - Bogor</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Calibri" panose="020F0502020204030204" pitchFamily="34" charset="0"/>
              </a:rPr>
              <a:t>User : PT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PT</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Orindo</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alam</a:t>
            </a:r>
            <a:r>
              <a:rPr lang="en-US" sz="1600" dirty="0">
                <a:effectLst/>
                <a:latin typeface="Aptos" panose="020B0004020202020204" pitchFamily="34" charset="0"/>
                <a:ea typeface="Calibri" panose="020F0502020204030204" pitchFamily="34" charset="0"/>
                <a:cs typeface="Times New Roman" panose="02020603050405020304" pitchFamily="18" charset="0"/>
              </a:rPr>
              <a:t> ayu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oriflame</a:t>
            </a:r>
            <a:r>
              <a:rPr lang="en-US" sz="1600" dirty="0">
                <a:effectLst/>
                <a:latin typeface="Aptos" panose="020B0004020202020204" pitchFamily="34" charset="0"/>
                <a:ea typeface="Calibri" panose="020F0502020204030204" pitchFamily="34" charset="0"/>
                <a:cs typeface="Times New Roman" panose="02020603050405020304" pitchFamily="18" charset="0"/>
              </a:rPr>
              <a:t>) , year 2016</a:t>
            </a:r>
          </a:p>
          <a:p>
            <a:pPr marL="0" indent="0">
              <a:lnSpc>
                <a:spcPct val="120000"/>
              </a:lnSpc>
              <a:spcBef>
                <a:spcPts val="0"/>
              </a:spcBef>
              <a:buNone/>
            </a:pPr>
            <a:r>
              <a:rPr lang="en-US" sz="1600" dirty="0">
                <a:effectLst/>
                <a:latin typeface="Aptos" panose="020B0004020202020204" pitchFamily="34" charset="0"/>
                <a:ea typeface="Calibri" panose="020F0502020204030204" pitchFamily="34" charset="0"/>
                <a:cs typeface="Times New Roman" panose="02020603050405020304" pitchFamily="18" charset="0"/>
              </a:rPr>
              <a:t>Installation : Electrical, civil and Chiller for Warehouse</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F65F629-5605-6F23-49D3-F098A253E9FE}"/>
              </a:ext>
            </a:extLst>
          </p:cNvPr>
          <p:cNvPicPr>
            <a:picLocks noChangeAspect="1"/>
          </p:cNvPicPr>
          <p:nvPr/>
        </p:nvPicPr>
        <p:blipFill>
          <a:blip r:embed="rId2"/>
          <a:stretch>
            <a:fillRect/>
          </a:stretch>
        </p:blipFill>
        <p:spPr>
          <a:xfrm>
            <a:off x="6995159" y="3766272"/>
            <a:ext cx="4432858" cy="2493482"/>
          </a:xfrm>
          <a:prstGeom prst="rect">
            <a:avLst/>
          </a:prstGeom>
        </p:spPr>
      </p:pic>
      <p:sp>
        <p:nvSpPr>
          <p:cNvPr id="8" name="TextBox 7">
            <a:extLst>
              <a:ext uri="{FF2B5EF4-FFF2-40B4-BE49-F238E27FC236}">
                <a16:creationId xmlns:a16="http://schemas.microsoft.com/office/drawing/2014/main" id="{7A4EC467-C4BD-3D15-57CA-93E2ABCD68BC}"/>
              </a:ext>
            </a:extLst>
          </p:cNvPr>
          <p:cNvSpPr txBox="1"/>
          <p:nvPr/>
        </p:nvSpPr>
        <p:spPr>
          <a:xfrm>
            <a:off x="7693260" y="6415436"/>
            <a:ext cx="2920800" cy="276999"/>
          </a:xfrm>
          <a:prstGeom prst="rect">
            <a:avLst/>
          </a:prstGeom>
          <a:noFill/>
        </p:spPr>
        <p:txBody>
          <a:bodyPr wrap="none" rtlCol="0">
            <a:spAutoFit/>
          </a:bodyPr>
          <a:lstStyle/>
          <a:p>
            <a:r>
              <a:rPr lang="en-US" sz="1200" dirty="0">
                <a:latin typeface="Aptos" panose="020B0004020202020204" pitchFamily="34" charset="0"/>
              </a:rPr>
              <a:t>Renovation of Warehouse </a:t>
            </a:r>
            <a:r>
              <a:rPr lang="en-US" sz="1200" dirty="0" err="1">
                <a:latin typeface="Aptos" panose="020B0004020202020204" pitchFamily="34" charset="0"/>
              </a:rPr>
              <a:t>Oriflame</a:t>
            </a:r>
            <a:r>
              <a:rPr lang="en-US" sz="1200" dirty="0">
                <a:latin typeface="Aptos" panose="020B0004020202020204" pitchFamily="34" charset="0"/>
              </a:rPr>
              <a:t> Bogor</a:t>
            </a:r>
          </a:p>
        </p:txBody>
      </p:sp>
      <p:pic>
        <p:nvPicPr>
          <p:cNvPr id="1026" name="Picture 2" descr="Meski Ada Kendala, Proyek Instalasi PJU Kabupaten Tuban Terus Berjalan  Sesuai Rencana | Situs Resmi Pemerintah Kabupaten Tuban">
            <a:extLst>
              <a:ext uri="{FF2B5EF4-FFF2-40B4-BE49-F238E27FC236}">
                <a16:creationId xmlns:a16="http://schemas.microsoft.com/office/drawing/2014/main" id="{20FA24A7-D084-80E6-E19A-5976EA6E2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1" r="18117"/>
          <a:stretch/>
        </p:blipFill>
        <p:spPr bwMode="auto">
          <a:xfrm>
            <a:off x="6995159" y="1269815"/>
            <a:ext cx="2158501" cy="2102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493689D-82E0-2E4B-699B-37C23714D7EF}"/>
              </a:ext>
            </a:extLst>
          </p:cNvPr>
          <p:cNvPicPr>
            <a:picLocks noChangeAspect="1"/>
          </p:cNvPicPr>
          <p:nvPr/>
        </p:nvPicPr>
        <p:blipFill rotWithShape="1">
          <a:blip r:embed="rId4"/>
          <a:srcRect l="20079" r="13301"/>
          <a:stretch/>
        </p:blipFill>
        <p:spPr>
          <a:xfrm>
            <a:off x="9304577" y="1257857"/>
            <a:ext cx="2123440" cy="2126542"/>
          </a:xfrm>
          <a:prstGeom prst="rect">
            <a:avLst/>
          </a:prstGeom>
        </p:spPr>
      </p:pic>
      <p:sp>
        <p:nvSpPr>
          <p:cNvPr id="11" name="TextBox 10">
            <a:extLst>
              <a:ext uri="{FF2B5EF4-FFF2-40B4-BE49-F238E27FC236}">
                <a16:creationId xmlns:a16="http://schemas.microsoft.com/office/drawing/2014/main" id="{95954B43-9B85-7502-8C03-61CB9B08BC24}"/>
              </a:ext>
            </a:extLst>
          </p:cNvPr>
          <p:cNvSpPr txBox="1"/>
          <p:nvPr/>
        </p:nvSpPr>
        <p:spPr>
          <a:xfrm>
            <a:off x="8214749" y="3438202"/>
            <a:ext cx="1877822" cy="276999"/>
          </a:xfrm>
          <a:prstGeom prst="rect">
            <a:avLst/>
          </a:prstGeom>
          <a:noFill/>
        </p:spPr>
        <p:txBody>
          <a:bodyPr wrap="none" rtlCol="0">
            <a:spAutoFit/>
          </a:bodyPr>
          <a:lstStyle/>
          <a:p>
            <a:r>
              <a:rPr lang="en-US" sz="1200" dirty="0">
                <a:latin typeface="Aptos" panose="020B0004020202020204" pitchFamily="34" charset="0"/>
              </a:rPr>
              <a:t>PJU dan Solar Cell </a:t>
            </a:r>
            <a:r>
              <a:rPr lang="en-US" sz="1200" dirty="0" err="1">
                <a:latin typeface="Aptos" panose="020B0004020202020204" pitchFamily="34" charset="0"/>
              </a:rPr>
              <a:t>Pemda</a:t>
            </a:r>
            <a:endParaRPr lang="en-US" sz="1200" dirty="0">
              <a:latin typeface="Aptos" panose="020B0004020202020204" pitchFamily="34" charset="0"/>
            </a:endParaRPr>
          </a:p>
        </p:txBody>
      </p:sp>
      <p:sp>
        <p:nvSpPr>
          <p:cNvPr id="3" name="TextBox 2">
            <a:extLst>
              <a:ext uri="{FF2B5EF4-FFF2-40B4-BE49-F238E27FC236}">
                <a16:creationId xmlns:a16="http://schemas.microsoft.com/office/drawing/2014/main" id="{5405320D-EF3C-E837-0E37-26B055EF80FC}"/>
              </a:ext>
            </a:extLst>
          </p:cNvPr>
          <p:cNvSpPr txBox="1"/>
          <p:nvPr/>
        </p:nvSpPr>
        <p:spPr>
          <a:xfrm>
            <a:off x="242417" y="1633529"/>
            <a:ext cx="3033514" cy="255454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D97904DE-2865-CB3D-FDE6-AC499D331166}"/>
              </a:ext>
            </a:extLst>
          </p:cNvPr>
          <p:cNvSpPr txBox="1">
            <a:spLocks/>
          </p:cNvSpPr>
          <p:nvPr/>
        </p:nvSpPr>
        <p:spPr>
          <a:xfrm>
            <a:off x="3461448" y="1773994"/>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Street Lamps and Warehouse</a:t>
            </a:r>
          </a:p>
        </p:txBody>
      </p:sp>
      <p:grpSp>
        <p:nvGrpSpPr>
          <p:cNvPr id="4" name="Group 3">
            <a:extLst>
              <a:ext uri="{FF2B5EF4-FFF2-40B4-BE49-F238E27FC236}">
                <a16:creationId xmlns:a16="http://schemas.microsoft.com/office/drawing/2014/main" id="{EBFD9E18-AEE3-696B-54B9-2282772C547C}"/>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1A1C890E-E25E-42A7-C3EE-049AB128BC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89B7352C-075B-D553-66A5-3E5FB128B12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97B6F3B-2B54-8D30-3EB4-1F7BB0AC1FF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5405FB4-B005-8DDF-76E4-DB94796F909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B520137B-A8FD-5BAA-C87F-5F1B2291661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19CCB7C3-3339-E5DE-32EF-23741483098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956845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663286" y="1861485"/>
            <a:ext cx="3190240" cy="5084065"/>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1. Xray Scanner and Walkthrough Metal Detector</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User : PT Bayer Indonesia, Year 2023</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Projects : Supply and installation 2 units X Ray Scanner and 2 WTMD</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2. CCTV and Access Control</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User : PT Adaro Balikpapan, Year 2021</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Project : Supply and installation CCTV and Access Control for ADARO office and sites in Balikpapan</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5" name="Picture 4">
            <a:extLst>
              <a:ext uri="{FF2B5EF4-FFF2-40B4-BE49-F238E27FC236}">
                <a16:creationId xmlns:a16="http://schemas.microsoft.com/office/drawing/2014/main" id="{5B054CC0-960F-E93A-9810-2544C0242726}"/>
              </a:ext>
            </a:extLst>
          </p:cNvPr>
          <p:cNvPicPr>
            <a:picLocks noChangeAspect="1"/>
          </p:cNvPicPr>
          <p:nvPr/>
        </p:nvPicPr>
        <p:blipFill rotWithShape="1">
          <a:blip r:embed="rId2"/>
          <a:srcRect t="-1" b="47408"/>
          <a:stretch/>
        </p:blipFill>
        <p:spPr>
          <a:xfrm>
            <a:off x="9436874" y="1152208"/>
            <a:ext cx="1769606" cy="2068182"/>
          </a:xfrm>
          <a:prstGeom prst="rect">
            <a:avLst/>
          </a:prstGeom>
        </p:spPr>
      </p:pic>
      <p:pic>
        <p:nvPicPr>
          <p:cNvPr id="7" name="Picture 6">
            <a:extLst>
              <a:ext uri="{FF2B5EF4-FFF2-40B4-BE49-F238E27FC236}">
                <a16:creationId xmlns:a16="http://schemas.microsoft.com/office/drawing/2014/main" id="{DB4A83C9-5930-0C3C-1CCA-573DADE6D33E}"/>
              </a:ext>
            </a:extLst>
          </p:cNvPr>
          <p:cNvPicPr>
            <a:picLocks noChangeAspect="1"/>
          </p:cNvPicPr>
          <p:nvPr/>
        </p:nvPicPr>
        <p:blipFill rotWithShape="1">
          <a:blip r:embed="rId3"/>
          <a:srcRect t="35407" b="15556"/>
          <a:stretch/>
        </p:blipFill>
        <p:spPr>
          <a:xfrm>
            <a:off x="7432551" y="1152207"/>
            <a:ext cx="1897916" cy="2068181"/>
          </a:xfrm>
          <a:prstGeom prst="rect">
            <a:avLst/>
          </a:prstGeom>
        </p:spPr>
      </p:pic>
      <p:sp>
        <p:nvSpPr>
          <p:cNvPr id="8" name="TextBox 7">
            <a:extLst>
              <a:ext uri="{FF2B5EF4-FFF2-40B4-BE49-F238E27FC236}">
                <a16:creationId xmlns:a16="http://schemas.microsoft.com/office/drawing/2014/main" id="{599499CE-95BD-743A-5927-5D7A9089D1EA}"/>
              </a:ext>
            </a:extLst>
          </p:cNvPr>
          <p:cNvSpPr txBox="1"/>
          <p:nvPr/>
        </p:nvSpPr>
        <p:spPr>
          <a:xfrm>
            <a:off x="7888725" y="3256046"/>
            <a:ext cx="3096297" cy="276999"/>
          </a:xfrm>
          <a:prstGeom prst="rect">
            <a:avLst/>
          </a:prstGeom>
          <a:noFill/>
        </p:spPr>
        <p:txBody>
          <a:bodyPr wrap="none" rtlCol="0">
            <a:spAutoFit/>
          </a:bodyPr>
          <a:lstStyle/>
          <a:p>
            <a:r>
              <a:rPr lang="en-US" sz="1200" dirty="0">
                <a:latin typeface="Aptos" panose="020B0004020202020204" pitchFamily="34" charset="0"/>
              </a:rPr>
              <a:t>Xray Scanner and WTMD PT Bayer Indonesia</a:t>
            </a:r>
          </a:p>
        </p:txBody>
      </p:sp>
      <p:pic>
        <p:nvPicPr>
          <p:cNvPr id="2050" name="Picture 2" descr="Patrari Jaya Utama">
            <a:extLst>
              <a:ext uri="{FF2B5EF4-FFF2-40B4-BE49-F238E27FC236}">
                <a16:creationId xmlns:a16="http://schemas.microsoft.com/office/drawing/2014/main" id="{CE68831F-D72D-617F-77F4-275F5B3BA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629" y="3898816"/>
            <a:ext cx="2472816" cy="16485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sa Instalasi dan Pemasangan Access Door di PT TJM Cibitung Bekasi">
            <a:extLst>
              <a:ext uri="{FF2B5EF4-FFF2-40B4-BE49-F238E27FC236}">
                <a16:creationId xmlns:a16="http://schemas.microsoft.com/office/drawing/2014/main" id="{A4F3F788-85BB-8F64-4559-63F3BCF7CF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80" t="4026" r="1" b="12888"/>
          <a:stretch/>
        </p:blipFill>
        <p:spPr bwMode="auto">
          <a:xfrm>
            <a:off x="9814380" y="3828378"/>
            <a:ext cx="1987264" cy="16485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064D2D-59D1-F987-2330-AE11B8B5A8C7}"/>
              </a:ext>
            </a:extLst>
          </p:cNvPr>
          <p:cNvSpPr txBox="1"/>
          <p:nvPr/>
        </p:nvSpPr>
        <p:spPr>
          <a:xfrm>
            <a:off x="7860273" y="5838944"/>
            <a:ext cx="3287182" cy="276999"/>
          </a:xfrm>
          <a:prstGeom prst="rect">
            <a:avLst/>
          </a:prstGeom>
          <a:noFill/>
        </p:spPr>
        <p:txBody>
          <a:bodyPr wrap="none" rtlCol="0">
            <a:spAutoFit/>
          </a:bodyPr>
          <a:lstStyle/>
          <a:p>
            <a:r>
              <a:rPr lang="en-US" sz="1200" dirty="0">
                <a:latin typeface="Aptos" panose="020B0004020202020204" pitchFamily="34" charset="0"/>
              </a:rPr>
              <a:t>CCTV and Access Control PT Adaro Balikpapan</a:t>
            </a:r>
          </a:p>
        </p:txBody>
      </p:sp>
      <p:sp>
        <p:nvSpPr>
          <p:cNvPr id="9" name="Title 8">
            <a:extLst>
              <a:ext uri="{FF2B5EF4-FFF2-40B4-BE49-F238E27FC236}">
                <a16:creationId xmlns:a16="http://schemas.microsoft.com/office/drawing/2014/main" id="{9321BC3B-EBB3-431B-46FE-EED0EC1E1409}"/>
              </a:ext>
            </a:extLst>
          </p:cNvPr>
          <p:cNvSpPr>
            <a:spLocks noGrp="1"/>
          </p:cNvSpPr>
          <p:nvPr>
            <p:ph type="title"/>
          </p:nvPr>
        </p:nvSpPr>
        <p:spPr>
          <a:xfrm>
            <a:off x="3547965" y="1316881"/>
            <a:ext cx="8911687" cy="1280890"/>
          </a:xfrm>
        </p:spPr>
        <p:txBody>
          <a:bodyPr>
            <a:normAutofit/>
          </a:bodyPr>
          <a:lstStyle/>
          <a:p>
            <a:r>
              <a:rPr lang="en-US" sz="2400" dirty="0">
                <a:latin typeface="Aptos" panose="020B0004020202020204" pitchFamily="34" charset="0"/>
              </a:rPr>
              <a:t>CCTV and Metal Detectors</a:t>
            </a:r>
          </a:p>
        </p:txBody>
      </p:sp>
      <p:sp>
        <p:nvSpPr>
          <p:cNvPr id="10" name="TextBox 9">
            <a:extLst>
              <a:ext uri="{FF2B5EF4-FFF2-40B4-BE49-F238E27FC236}">
                <a16:creationId xmlns:a16="http://schemas.microsoft.com/office/drawing/2014/main" id="{5129FF45-B3A5-21C4-3678-08155DE74929}"/>
              </a:ext>
            </a:extLst>
          </p:cNvPr>
          <p:cNvSpPr txBox="1"/>
          <p:nvPr/>
        </p:nvSpPr>
        <p:spPr>
          <a:xfrm>
            <a:off x="242417" y="1633529"/>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FF7288F9-AD9D-C992-318B-F5D097CD3A0E}"/>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CF3CB149-FCBE-252E-1CA9-BDEA5947A63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3C9966A6-8DB2-CC9A-A4B3-C9EB7FA5574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D7C7D6C6-067A-56E2-ECD9-5C11E084C6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CDA50B7-0DF1-CD1D-6B03-2EFB5FE4EA8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7011E8BE-30BE-7AAB-D65D-3AE6C8EE03C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DC92A54C-E965-5E31-2392-5B50F4EEFD7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63011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49B9-50B6-1E42-351B-8519B8BB8C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A3086E7-1C7B-B8BF-DF59-79C98A59DBA8}"/>
              </a:ext>
            </a:extLst>
          </p:cNvPr>
          <p:cNvPicPr>
            <a:picLocks noChangeAspect="1"/>
          </p:cNvPicPr>
          <p:nvPr/>
        </p:nvPicPr>
        <p:blipFill>
          <a:blip r:embed="rId2"/>
          <a:stretch>
            <a:fillRect/>
          </a:stretch>
        </p:blipFill>
        <p:spPr>
          <a:xfrm>
            <a:off x="951214" y="1219200"/>
            <a:ext cx="10289572" cy="5638800"/>
          </a:xfrm>
          <a:prstGeom prst="rect">
            <a:avLst/>
          </a:prstGeom>
        </p:spPr>
      </p:pic>
      <p:sp>
        <p:nvSpPr>
          <p:cNvPr id="2" name="Title 1">
            <a:extLst>
              <a:ext uri="{FF2B5EF4-FFF2-40B4-BE49-F238E27FC236}">
                <a16:creationId xmlns:a16="http://schemas.microsoft.com/office/drawing/2014/main" id="{3956BAB8-A98A-D5EA-E73F-3927D0B490B0}"/>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FCCDEE1-A552-B7C5-BF31-0A3431191C31}"/>
              </a:ext>
            </a:extLst>
          </p:cNvPr>
          <p:cNvSpPr txBox="1"/>
          <p:nvPr/>
        </p:nvSpPr>
        <p:spPr>
          <a:xfrm>
            <a:off x="2071896" y="4437281"/>
            <a:ext cx="7667035"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ENERGY &amp; ENVIRONMENT</a:t>
            </a:r>
          </a:p>
          <a:p>
            <a:r>
              <a:rPr lang="en-US" sz="4000" b="1" dirty="0">
                <a:solidFill>
                  <a:schemeClr val="bg1">
                    <a:lumMod val="95000"/>
                  </a:schemeClr>
                </a:solidFill>
                <a:latin typeface="Arial Black" panose="020B0A04020102020204" pitchFamily="34" charset="0"/>
              </a:rPr>
              <a:t>MANAGEMENT</a:t>
            </a:r>
          </a:p>
        </p:txBody>
      </p:sp>
      <p:sp>
        <p:nvSpPr>
          <p:cNvPr id="5" name="Rectangle: Rounded Corners 4">
            <a:extLst>
              <a:ext uri="{FF2B5EF4-FFF2-40B4-BE49-F238E27FC236}">
                <a16:creationId xmlns:a16="http://schemas.microsoft.com/office/drawing/2014/main" id="{2DCC7115-ADF2-0881-E7E5-4C6F2CEDD482}"/>
              </a:ext>
            </a:extLst>
          </p:cNvPr>
          <p:cNvSpPr/>
          <p:nvPr/>
        </p:nvSpPr>
        <p:spPr>
          <a:xfrm>
            <a:off x="2203976" y="5760720"/>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11" name="TextBox 10">
            <a:extLst>
              <a:ext uri="{FF2B5EF4-FFF2-40B4-BE49-F238E27FC236}">
                <a16:creationId xmlns:a16="http://schemas.microsoft.com/office/drawing/2014/main" id="{FD517A6A-1712-0073-36D6-B52FD56AD9E9}"/>
              </a:ext>
            </a:extLst>
          </p:cNvPr>
          <p:cNvSpPr txBox="1"/>
          <p:nvPr/>
        </p:nvSpPr>
        <p:spPr>
          <a:xfrm>
            <a:off x="5344160" y="533400"/>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003_Slide energy environment Management.jpg</a:t>
            </a:r>
          </a:p>
        </p:txBody>
      </p:sp>
    </p:spTree>
    <p:extLst>
      <p:ext uri="{BB962C8B-B14F-4D97-AF65-F5344CB8AC3E}">
        <p14:creationId xmlns:p14="http://schemas.microsoft.com/office/powerpoint/2010/main" val="249195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C96FDC-11CA-BA34-4035-93C63F4513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9E0A9-8128-B9DE-1C5F-34B4B5576264}"/>
              </a:ext>
            </a:extLst>
          </p:cNvPr>
          <p:cNvSpPr>
            <a:spLocks noGrp="1"/>
          </p:cNvSpPr>
          <p:nvPr>
            <p:ph idx="1"/>
          </p:nvPr>
        </p:nvSpPr>
        <p:spPr>
          <a:xfrm>
            <a:off x="3385744" y="1445377"/>
            <a:ext cx="8375736" cy="4399567"/>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is Mechanical &amp; Electrical contractors and Supplier in a wide variety of commercial and industrial projects :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Substation, Backup power supply, Scada and Automation,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Energy (Electricity, water and gas) &amp; Environment Management.</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has become an proven partner of PT PLN (</a:t>
            </a:r>
            <a:r>
              <a:rPr lang="en-US" sz="1400" dirty="0" err="1">
                <a:latin typeface="Aptos" panose="020B0004020202020204" pitchFamily="34" charset="0"/>
                <a:ea typeface="Calibri" panose="020F0502020204030204" pitchFamily="34" charset="0"/>
                <a:cs typeface="Calibri" panose="020F0502020204030204" pitchFamily="34" charset="0"/>
              </a:rPr>
              <a:t>persero</a:t>
            </a:r>
            <a:r>
              <a:rPr lang="en-US" sz="1400" dirty="0">
                <a:latin typeface="Aptos" panose="020B0004020202020204" pitchFamily="34" charset="0"/>
                <a:ea typeface="Calibri" panose="020F0502020204030204" pitchFamily="34" charset="0"/>
                <a:cs typeface="Calibri" panose="020F0502020204030204" pitchFamily="34" charset="0"/>
              </a:rPr>
              <a:t>) and other commercial industrial sectors handling  Substation, Transmission and Distribution projects since 2011</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Our commitment to professional excellence has enabled us to achieve, often even exceeds, our client expectations. With efficient utilization of human and technical resources has been proven to complete projects within the designated time frame and budgets with speed, safety, cost effectiveness, and professional technicians</a:t>
            </a:r>
          </a:p>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F7D482-50D4-3B1B-DB28-B4EA5124E98B}"/>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D7D7DA6C-CBA9-FEC0-7CF2-989CA4306C3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4D48373-2E54-1205-E44F-507E7B29018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59571FD-80AA-092C-BF92-66B21BDDE53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18C88330-F708-B89B-0781-91249AF4E13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7A1AF8B9-077F-1AA0-BEED-BDF78FA38D9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35354D5-EE53-5CAB-943E-73515B6E823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31040AD6-E2FD-9D79-FCCD-9863A91D7B25}"/>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926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A9CAE88-E52A-A389-263F-4F26995EFA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821FC-82AB-DAAB-7A8E-FFEA4352B0D7}"/>
              </a:ext>
            </a:extLst>
          </p:cNvPr>
          <p:cNvSpPr>
            <a:spLocks noGrp="1"/>
          </p:cNvSpPr>
          <p:nvPr>
            <p:ph idx="1"/>
          </p:nvPr>
        </p:nvSpPr>
        <p:spPr>
          <a:xfrm>
            <a:off x="3606184" y="1445377"/>
            <a:ext cx="6624936" cy="3339855"/>
          </a:xfrm>
        </p:spPr>
        <p:txBody>
          <a:bodyPr>
            <a:normAutofit/>
          </a:bodyPr>
          <a:lstStyle/>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VISION</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become a professional, competitive and competent company in the field of electrical and mechanical supply and services with the best and accountable services”.</a:t>
            </a:r>
          </a:p>
          <a:p>
            <a:pPr marL="0" indent="0">
              <a:lnSpc>
                <a:spcPct val="120000"/>
              </a:lnSpc>
              <a:spcBef>
                <a:spcPts val="0"/>
              </a:spcBef>
              <a:buNone/>
            </a:pPr>
            <a:endPar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solidFill>
                  <a:srgbClr val="333333"/>
                </a:solidFill>
                <a:latin typeface="Aptos" panose="020B0004020202020204" pitchFamily="34" charset="0"/>
                <a:ea typeface="Calibri" panose="020F0502020204030204" pitchFamily="34" charset="0"/>
                <a:cs typeface="Calibri" panose="020F0502020204030204" pitchFamily="34" charset="0"/>
              </a:rPr>
              <a:t>MISSION</a:t>
            </a:r>
            <a:endPar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provide a good product and Service with excellent technical support</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Being a good corporate citizen must be given the highest priority.</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Take a mutual understanding and interest among vendors and clients Developing a business with an efficient, effective and targeted process</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476C23C8-BD3C-D099-6C14-4C12E90D6918}"/>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85170072-4994-1F2A-3A7C-2D8C8B81C1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4E436BF8-B771-9576-F2A7-523DAA1D499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5A6EED51-BF03-8D48-EC69-320F6D593FE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0FF55F3-C46F-8AC7-6311-07FBCB4CD5D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94F34F6-D520-DBC0-060E-9CE7F30BD17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0712942-A89B-D8E1-EE32-DC450B3305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F8F718A-04D1-5938-ABA1-A5F47A09A121}"/>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371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10194D-E651-B6A4-51ED-59B9DF2DC5E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1CC5FFB-43AB-164F-52CB-50E6B4564463}"/>
              </a:ext>
            </a:extLst>
          </p:cNvPr>
          <p:cNvSpPr txBox="1"/>
          <p:nvPr/>
        </p:nvSpPr>
        <p:spPr>
          <a:xfrm>
            <a:off x="3221901" y="1816251"/>
            <a:ext cx="4053840" cy="3225498"/>
          </a:xfrm>
          <a:prstGeom prst="rect">
            <a:avLst/>
          </a:prstGeom>
          <a:noFill/>
        </p:spPr>
        <p:txBody>
          <a:bodyPr wrap="square">
            <a:spAutoFit/>
          </a:bodyPr>
          <a:lstStyle/>
          <a:p>
            <a:pPr marL="0" marR="0" indent="0" algn="l">
              <a:spcBef>
                <a:spcPts val="0"/>
              </a:spcBef>
              <a:spcAft>
                <a:spcPts val="0"/>
              </a:spcAft>
              <a:buNone/>
            </a:pPr>
            <a:r>
              <a:rPr lang="en-US" sz="1400" b="1" kern="1400" dirty="0">
                <a:ln>
                  <a:noFill/>
                </a:ln>
                <a:solidFill>
                  <a:srgbClr val="000000"/>
                </a:solidFill>
                <a:effectLst/>
                <a:latin typeface="Aptos" panose="020B0004020202020204" pitchFamily="34" charset="0"/>
              </a:rPr>
              <a:t>THE MANAGEMENT</a:t>
            </a:r>
          </a:p>
          <a:p>
            <a:pPr marL="0" marR="0" indent="0" algn="l">
              <a:spcBef>
                <a:spcPts val="0"/>
              </a:spcBef>
              <a:spcAft>
                <a:spcPts val="0"/>
              </a:spcAft>
              <a:buNone/>
            </a:pPr>
            <a:endParaRPr lang="en-US" sz="400" kern="1400" dirty="0">
              <a:ln>
                <a:noFill/>
              </a:ln>
              <a:solidFill>
                <a:srgbClr val="000000"/>
              </a:solidFill>
              <a:effectLst/>
              <a:latin typeface="Aptos" panose="020B0004020202020204" pitchFamily="34" charset="0"/>
            </a:endParaRPr>
          </a:p>
          <a:p>
            <a:pPr marL="0" marR="0" indent="0" algn="l">
              <a:spcBef>
                <a:spcPts val="0"/>
              </a:spcBef>
              <a:spcAft>
                <a:spcPts val="0"/>
              </a:spcAft>
              <a:buNone/>
            </a:pPr>
            <a:r>
              <a:rPr lang="en-US" sz="1400" kern="1400" dirty="0">
                <a:ln>
                  <a:noFill/>
                </a:ln>
                <a:solidFill>
                  <a:srgbClr val="000000"/>
                </a:solidFill>
                <a:effectLst/>
                <a:latin typeface="Aptos" panose="020B0004020202020204" pitchFamily="34" charset="0"/>
              </a:rPr>
              <a:t>Commissioner: Mr. </a:t>
            </a:r>
            <a:r>
              <a:rPr lang="en-US" sz="1400" kern="1400" dirty="0" err="1">
                <a:ln>
                  <a:noFill/>
                </a:ln>
                <a:solidFill>
                  <a:srgbClr val="000000"/>
                </a:solidFill>
                <a:effectLst/>
                <a:latin typeface="Aptos" panose="020B0004020202020204" pitchFamily="34" charset="0"/>
              </a:rPr>
              <a:t>Fathoni</a:t>
            </a:r>
            <a:r>
              <a:rPr lang="en-US" sz="1400" kern="1400" dirty="0">
                <a:solidFill>
                  <a:srgbClr val="000000"/>
                </a:solidFill>
                <a:latin typeface="Aptos" panose="020B0004020202020204" pitchFamily="34" charset="0"/>
              </a:rPr>
              <a:t>  and </a:t>
            </a:r>
            <a:r>
              <a:rPr lang="en-US" sz="1400" kern="1400" dirty="0">
                <a:ln>
                  <a:noFill/>
                </a:ln>
                <a:solidFill>
                  <a:srgbClr val="000000"/>
                </a:solidFill>
                <a:effectLst/>
                <a:latin typeface="Aptos" panose="020B0004020202020204" pitchFamily="34" charset="0"/>
              </a:rPr>
              <a:t>Director: Mr. Ikman Tri Putra</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buNone/>
            </a:pPr>
            <a:r>
              <a:rPr lang="en-US" sz="1400" b="1" dirty="0">
                <a:latin typeface="Aptos" panose="020B0004020202020204" pitchFamily="34" charset="0"/>
                <a:ea typeface="Calibri" panose="020F0502020204030204" pitchFamily="34" charset="0"/>
                <a:cs typeface="Calibri" panose="020F0502020204030204" pitchFamily="34" charset="0"/>
              </a:rPr>
              <a:t>ADDRESS</a:t>
            </a:r>
          </a:p>
          <a:p>
            <a:pPr marL="0" marR="0" indent="0" algn="l">
              <a:spcBef>
                <a:spcPts val="0"/>
              </a:spcBef>
              <a:spcAft>
                <a:spcPts val="0"/>
              </a:spcAft>
              <a:buNone/>
            </a:pPr>
            <a:endParaRPr lang="en-US" sz="500" b="1" u="sng" kern="1400" dirty="0">
              <a:ln>
                <a:noFill/>
              </a:ln>
              <a:solidFill>
                <a:srgbClr val="000000"/>
              </a:solidFill>
              <a:effectLst/>
              <a:latin typeface="Aptos" panose="020B0004020202020204" pitchFamily="34" charset="0"/>
            </a:endParaRP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Office : Ruko Renata, Jl. Jalur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Timur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Kav</a:t>
            </a:r>
            <a:r>
              <a:rPr lang="en-US" sz="1400" dirty="0">
                <a:effectLst/>
                <a:latin typeface="Aptos" panose="020B0004020202020204" pitchFamily="34" charset="0"/>
                <a:ea typeface="Calibri" panose="020F0502020204030204" pitchFamily="34" charset="0"/>
                <a:cs typeface="Times New Roman" panose="02020603050405020304" pitchFamily="18" charset="0"/>
              </a:rPr>
              <a:t>. 6A No. 16  Alam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indent="0">
              <a:lnSpc>
                <a:spcPct val="115000"/>
              </a:lnSpc>
              <a:spcBef>
                <a:spcPts val="0"/>
              </a:spcBef>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Tangerang BANTEN 15144 </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Telp/Fax  021 22352886</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Email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2"/>
              </a:rPr>
              <a:t>sales@sinergirodika.co.id</a:t>
            </a:r>
            <a:br>
              <a:rPr lang="en-US" sz="1400" dirty="0">
                <a:effectLst/>
                <a:latin typeface="Aptos" panose="020B0004020202020204" pitchFamily="34" charset="0"/>
                <a:ea typeface="Calibri" panose="020F0502020204030204" pitchFamily="34" charset="0"/>
                <a:cs typeface="Times New Roman" panose="02020603050405020304" pitchFamily="18" charset="0"/>
              </a:rPr>
            </a:br>
            <a:r>
              <a:rPr lang="en-US" sz="1400" dirty="0">
                <a:effectLst/>
                <a:latin typeface="Aptos" panose="020B0004020202020204" pitchFamily="34" charset="0"/>
                <a:ea typeface="Calibri" panose="020F0502020204030204" pitchFamily="34" charset="0"/>
                <a:cs typeface="Times New Roman" panose="02020603050405020304" pitchFamily="18" charset="0"/>
              </a:rPr>
              <a:t>Website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3"/>
              </a:rPr>
              <a:t>www.sinergirodika.co.id</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marR="0" indent="0" algn="l">
              <a:spcBef>
                <a:spcPts val="0"/>
              </a:spcBef>
              <a:spcAft>
                <a:spcPts val="0"/>
              </a:spcAft>
              <a:buNone/>
            </a:pPr>
            <a:endParaRPr lang="en-US" sz="1200" b="1" u="sng" kern="1400" dirty="0">
              <a:solidFill>
                <a:srgbClr val="000000"/>
              </a:solidFill>
              <a:latin typeface="Aptos" panose="020B0004020202020204" pitchFamily="34" charset="0"/>
            </a:endParaRPr>
          </a:p>
          <a:p>
            <a:pPr marL="0" marR="0" indent="0" algn="l">
              <a:spcBef>
                <a:spcPts val="0"/>
              </a:spcBef>
              <a:spcAft>
                <a:spcPts val="0"/>
              </a:spcAft>
              <a:buNone/>
            </a:pPr>
            <a:endParaRPr lang="en-US" sz="1600" b="1" kern="1400" dirty="0">
              <a:ln>
                <a:noFill/>
              </a:ln>
              <a:solidFill>
                <a:srgbClr val="000000"/>
              </a:solidFill>
              <a:effectLst/>
              <a:latin typeface="Aptos" panose="020B0004020202020204" pitchFamily="34" charset="0"/>
            </a:endParaRPr>
          </a:p>
        </p:txBody>
      </p:sp>
      <p:grpSp>
        <p:nvGrpSpPr>
          <p:cNvPr id="2" name="Group 1">
            <a:extLst>
              <a:ext uri="{FF2B5EF4-FFF2-40B4-BE49-F238E27FC236}">
                <a16:creationId xmlns:a16="http://schemas.microsoft.com/office/drawing/2014/main" id="{CBEA90F0-DF4E-9375-48E0-3EF00C2A3D64}"/>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5E6B1CA0-3058-CD07-7F60-68BD10B425B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0ABCEEE8-7DED-98B4-6C9A-4B03EFE3CE4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D8ADD0F4-48F4-09BC-351E-945388D585E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A5C52C8F-8050-82B9-6470-F22983DD90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D3E781A-5A86-D4C3-4664-9E76CDC381C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339AB4F2-682B-C547-489A-0D75410589B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3" name="TextBox 2">
            <a:extLst>
              <a:ext uri="{FF2B5EF4-FFF2-40B4-BE49-F238E27FC236}">
                <a16:creationId xmlns:a16="http://schemas.microsoft.com/office/drawing/2014/main" id="{2EB65E6F-B3BB-7049-C792-75E916B2E606}"/>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606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CD5D533-0BC4-EB15-5160-17B04D2AAF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2DB66-C4E1-F7E5-B345-60C28B57EAFD}"/>
              </a:ext>
            </a:extLst>
          </p:cNvPr>
          <p:cNvSpPr>
            <a:spLocks noGrp="1"/>
          </p:cNvSpPr>
          <p:nvPr>
            <p:ph idx="1"/>
          </p:nvPr>
        </p:nvSpPr>
        <p:spPr>
          <a:xfrm>
            <a:off x="3589073" y="1176903"/>
            <a:ext cx="6683573" cy="5813177"/>
          </a:xfrm>
        </p:spPr>
        <p:txBody>
          <a:bodyPr>
            <a:normAutofit/>
          </a:bodyPr>
          <a:lstStyle/>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A. </a:t>
            </a:r>
            <a:r>
              <a:rPr lang="en-US" sz="1400" b="1" dirty="0" err="1">
                <a:latin typeface="Aptos" panose="020B0004020202020204" pitchFamily="34" charset="0"/>
                <a:ea typeface="Calibri" panose="020F0502020204030204" pitchFamily="34" charset="0"/>
                <a:cs typeface="Calibri" panose="020F0502020204030204" pitchFamily="34" charset="0"/>
              </a:rPr>
              <a:t>Akta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Pendirian</a:t>
            </a:r>
            <a:r>
              <a:rPr lang="en-US" sz="1400" b="1" dirty="0">
                <a:latin typeface="Aptos" panose="020B0004020202020204" pitchFamily="34" charset="0"/>
                <a:ea typeface="Calibri" panose="020F0502020204030204" pitchFamily="34" charset="0"/>
                <a:cs typeface="Calibri" panose="020F0502020204030204" pitchFamily="34" charset="0"/>
              </a:rPr>
              <a:t> PT</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a. </a:t>
            </a: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Akta</a:t>
            </a:r>
            <a:r>
              <a:rPr lang="en-US" sz="1400" dirty="0">
                <a:latin typeface="Aptos" panose="020B0004020202020204" pitchFamily="34" charset="0"/>
                <a:ea typeface="Calibri" panose="020F0502020204030204" pitchFamily="34" charset="0"/>
                <a:cs typeface="Calibri" panose="020F0502020204030204" pitchFamily="34" charset="0"/>
              </a:rPr>
              <a:t>: 20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b. </a:t>
            </a: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 23 February 2011</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c. Nama </a:t>
            </a:r>
            <a:r>
              <a:rPr lang="en-US" sz="1400" dirty="0" err="1">
                <a:latin typeface="Aptos" panose="020B0004020202020204" pitchFamily="34" charset="0"/>
                <a:ea typeface="Calibri" panose="020F0502020204030204" pitchFamily="34" charset="0"/>
                <a:cs typeface="Calibri" panose="020F0502020204030204" pitchFamily="34" charset="0"/>
              </a:rPr>
              <a:t>Notaris</a:t>
            </a:r>
            <a:r>
              <a:rPr lang="en-US" sz="1400" dirty="0">
                <a:latin typeface="Aptos" panose="020B0004020202020204" pitchFamily="34" charset="0"/>
                <a:ea typeface="Calibri" panose="020F0502020204030204" pitchFamily="34" charset="0"/>
                <a:cs typeface="Calibri" panose="020F0502020204030204" pitchFamily="34" charset="0"/>
              </a:rPr>
              <a:t> 	: MIRA OKTARIA, S.H, </a:t>
            </a:r>
            <a:r>
              <a:rPr lang="en-US" sz="1400" dirty="0" err="1">
                <a:latin typeface="Aptos" panose="020B0004020202020204" pitchFamily="34" charset="0"/>
                <a:ea typeface="Calibri" panose="020F0502020204030204" pitchFamily="34" charset="0"/>
                <a:cs typeface="Calibri" panose="020F0502020204030204" pitchFamily="34" charset="0"/>
              </a:rPr>
              <a:t>MKn</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B. </a:t>
            </a:r>
            <a:r>
              <a:rPr lang="en-US" sz="1400" b="1" dirty="0" err="1">
                <a:latin typeface="Aptos" panose="020B0004020202020204" pitchFamily="34" charset="0"/>
                <a:ea typeface="Calibri" panose="020F0502020204030204" pitchFamily="34" charset="0"/>
                <a:cs typeface="Calibri" panose="020F0502020204030204" pitchFamily="34" charset="0"/>
              </a:rPr>
              <a:t>Nomor</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Induk</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Berusaha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dirty="0">
                <a:latin typeface="Aptos" panose="020B0004020202020204" pitchFamily="34" charset="0"/>
                <a:ea typeface="Calibri" panose="020F0502020204030204" pitchFamily="34" charset="0"/>
                <a:cs typeface="Calibri" panose="020F0502020204030204" pitchFamily="34" charset="0"/>
              </a:rPr>
              <a:t>(NIB)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9120000210357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03 June 2022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Bidang</a:t>
            </a:r>
            <a:r>
              <a:rPr lang="en-US" sz="1400" dirty="0">
                <a:latin typeface="Aptos" panose="020B0004020202020204" pitchFamily="34" charset="0"/>
                <a:ea typeface="Calibri" panose="020F0502020204030204" pitchFamily="34" charset="0"/>
                <a:cs typeface="Calibri" panose="020F0502020204030204" pitchFamily="34" charset="0"/>
              </a:rPr>
              <a:t> Usaha: </a:t>
            </a:r>
            <a:r>
              <a:rPr lang="en-US" sz="1400" dirty="0" err="1">
                <a:latin typeface="Aptos" panose="020B0004020202020204" pitchFamily="34" charset="0"/>
                <a:ea typeface="Calibri" panose="020F0502020204030204" pitchFamily="34" charset="0"/>
                <a:cs typeface="Calibri" panose="020F0502020204030204" pitchFamily="34" charset="0"/>
              </a:rPr>
              <a:t>Pengadaan</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Barang</a:t>
            </a:r>
            <a:r>
              <a:rPr lang="en-US" sz="1400" dirty="0">
                <a:latin typeface="Aptos" panose="020B0004020202020204" pitchFamily="34" charset="0"/>
                <a:ea typeface="Calibri" panose="020F0502020204030204" pitchFamily="34" charset="0"/>
                <a:cs typeface="Calibri" panose="020F0502020204030204" pitchFamily="34" charset="0"/>
              </a:rPr>
              <a:t> dan Jasa </a:t>
            </a:r>
            <a:r>
              <a:rPr lang="en-US" sz="1400" dirty="0" err="1">
                <a:latin typeface="Aptos" panose="020B0004020202020204" pitchFamily="34" charset="0"/>
                <a:ea typeface="Calibri" panose="020F0502020204030204" pitchFamily="34" charset="0"/>
                <a:cs typeface="Calibri" panose="020F0502020204030204" pitchFamily="34" charset="0"/>
              </a:rPr>
              <a:t>Mekanikal</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Elektrikal</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Balai </a:t>
            </a:r>
            <a:r>
              <a:rPr lang="en-US" sz="1400" dirty="0" err="1">
                <a:latin typeface="Aptos" panose="020B0004020202020204" pitchFamily="34" charset="0"/>
                <a:ea typeface="Calibri" panose="020F0502020204030204" pitchFamily="34" charset="0"/>
                <a:cs typeface="Calibri" panose="020F0502020204030204" pitchFamily="34" charset="0"/>
              </a:rPr>
              <a:t>Sertifikasi</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Elektronik</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C. </a:t>
            </a:r>
            <a:r>
              <a:rPr lang="en-US" sz="1400" b="1" dirty="0" err="1">
                <a:latin typeface="Aptos" panose="020B0004020202020204" pitchFamily="34" charset="0"/>
                <a:ea typeface="Calibri" panose="020F0502020204030204" pitchFamily="34" charset="0"/>
                <a:cs typeface="Calibri" panose="020F0502020204030204" pitchFamily="34" charset="0"/>
              </a:rPr>
              <a:t>Sertifikat</a:t>
            </a:r>
            <a:r>
              <a:rPr lang="en-US" sz="1400" b="1" dirty="0">
                <a:latin typeface="Aptos" panose="020B0004020202020204" pitchFamily="34" charset="0"/>
                <a:ea typeface="Calibri" panose="020F0502020204030204" pitchFamily="34" charset="0"/>
                <a:cs typeface="Calibri" panose="020F0502020204030204" pitchFamily="34" charset="0"/>
              </a:rPr>
              <a:t> ISO 9001</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No Certificate:DTQMS1057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Date		:11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2017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Valid until	:10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2027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 Define Equality Veritas	</a:t>
            </a: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400" b="1" dirty="0">
                <a:latin typeface="Aptos" panose="020B0004020202020204" pitchFamily="34" charset="0"/>
                <a:ea typeface="Calibri" panose="020F0502020204030204" pitchFamily="34" charset="0"/>
                <a:cs typeface="Calibri" panose="020F0502020204030204" pitchFamily="34" charset="0"/>
              </a:rPr>
              <a:t>D. FINANCE RECOGNATION BY DNB</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D&amp;B Rating 3A3</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Financial Strength 3A Based on tangible net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worth of IDR 3,600,000,000 to IDR 17,999,999,999</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Risk Definition 3 Sufficient capacity for  meeting payment liabilities</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Valid until 	:30  June 2025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Issued by	: Dun &amp; Bradstreet (</a:t>
            </a:r>
            <a:r>
              <a:rPr lang="en-US" sz="1400" dirty="0" err="1">
                <a:latin typeface="Aptos" panose="020B0004020202020204" pitchFamily="34" charset="0"/>
                <a:ea typeface="Calibri" panose="020F0502020204030204" pitchFamily="34" charset="0"/>
                <a:cs typeface="Calibri" panose="020F0502020204030204" pitchFamily="34" charset="0"/>
              </a:rPr>
              <a:t>DnB</a:t>
            </a:r>
            <a:r>
              <a:rPr lang="en-US" sz="1400" dirty="0">
                <a:latin typeface="Aptos" panose="020B0004020202020204" pitchFamily="34" charset="0"/>
                <a:ea typeface="Calibri" panose="020F0502020204030204" pitchFamily="34" charset="0"/>
                <a:cs typeface="Calibri" panose="020F0502020204030204" pitchFamily="34" charset="0"/>
              </a:rPr>
              <a:t>)</a:t>
            </a:r>
          </a:p>
          <a:p>
            <a:pPr marL="0" indent="0">
              <a:spcBef>
                <a:spcPts val="0"/>
              </a:spcBef>
              <a:buFont typeface="Wingdings 3" charset="2"/>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2F25E42D-4464-4E01-5DC2-19EEB9DCD770}"/>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47A95639-314E-EB74-87DF-CB3DCB529D6F}"/>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DB5E168E-B3A4-C136-A1DA-0C4388457E5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7CD131E-CABC-B8E3-481E-B9DF70BB66A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05FD4A4-B23A-6314-D2AC-1FC50AF0493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693A7A29-BFE3-C003-6541-C6485D3D42E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0C68270B-4E2A-A763-046E-84EE6DA72DB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0F396A2A-FD9D-10C8-BF45-D8E65A0BDC83}"/>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291043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openxmlformats.org/package/2006/metadata/core-properties"/>
    <ds:schemaRef ds:uri="http://purl.org/dc/terms/"/>
    <ds:schemaRef ds:uri="16c05727-aa75-4e4a-9b5f-8a80a1165891"/>
    <ds:schemaRef ds:uri="71af3243-3dd4-4a8d-8c0d-dd76da1f02a5"/>
    <ds:schemaRef ds:uri="http://schemas.microsoft.com/office/infopath/2007/PartnerControls"/>
    <ds:schemaRef ds:uri="http://purl.org/dc/dcmitype/"/>
    <ds:schemaRef ds:uri="230e9df3-be65-4c73-a93b-d1236ebd677e"/>
    <ds:schemaRef ds:uri="http://schemas.microsoft.com/office/2006/documentManagement/types"/>
    <ds:schemaRef ds:uri="http://purl.org/dc/elements/1.1/"/>
    <ds:schemaRef ds:uri="http://schemas.microsoft.com/sharepoint/v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7382</TotalTime>
  <Words>8895</Words>
  <Application>Microsoft Office PowerPoint</Application>
  <PresentationFormat>Widescreen</PresentationFormat>
  <Paragraphs>1982</Paragraphs>
  <Slides>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-apple-system</vt:lpstr>
      <vt:lpstr>Aptos</vt:lpstr>
      <vt:lpstr>Aptos Narrow</vt:lpstr>
      <vt:lpstr>Arial</vt:lpstr>
      <vt:lpstr>Arial Black</vt:lpstr>
      <vt:lpstr>Arial Narrow</vt:lpstr>
      <vt:lpstr>Calibri</vt:lpstr>
      <vt:lpstr>Century Gothic</vt:lpstr>
      <vt:lpstr>Wingdings</vt:lpstr>
      <vt:lpstr>Wingdings 3</vt:lpstr>
      <vt:lpstr>Wisp</vt:lpstr>
      <vt:lpstr>IDE Website</vt:lpstr>
      <vt:lpstr>PowerPoint Presentation</vt:lpstr>
      <vt:lpstr>Slide Show</vt:lpstr>
      <vt:lpstr>Slide Show</vt:lpstr>
      <vt:lpstr>Slide Show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GENSET + AMF BACKUP POWER SUPPLY</vt:lpstr>
      <vt:lpstr>SCADA SYSTEM</vt:lpstr>
      <vt:lpstr>PowerPoint Presentation</vt:lpstr>
      <vt:lpstr>PowerPoint Presentation</vt:lpstr>
      <vt:lpstr>STREET LIGHTING</vt:lpstr>
      <vt:lpstr>CCTV</vt:lpstr>
      <vt:lpstr>WATER/ FLOOD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 MONITORING/ EARLY WARNING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TANK</vt:lpstr>
      <vt:lpstr>PowerPoint Presentation</vt:lpstr>
      <vt:lpstr>PowerPoint Presentation</vt:lpstr>
      <vt:lpstr>Generator ATS Backup Power Supply</vt:lpstr>
      <vt:lpstr>PowerPoint Presentation</vt:lpstr>
      <vt:lpstr>Scada System</vt:lpstr>
      <vt:lpstr>Scada System</vt:lpstr>
      <vt:lpstr>PowerPoint Presentation</vt:lpstr>
      <vt:lpstr>PowerPoint Presentation</vt:lpstr>
      <vt:lpstr>PowerPoint Presentation</vt:lpstr>
      <vt:lpstr>CCTV and Metal Detectors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 SINERGI RODIKA UTAMA</dc:title>
  <dc:creator>Ikman Putra</dc:creator>
  <cp:lastModifiedBy>Adam PM</cp:lastModifiedBy>
  <cp:revision>709</cp:revision>
  <cp:lastPrinted>2024-05-16T08:23:35Z</cp:lastPrinted>
  <dcterms:created xsi:type="dcterms:W3CDTF">2024-05-07T05:58:34Z</dcterms:created>
  <dcterms:modified xsi:type="dcterms:W3CDTF">2024-10-22T04:50:29Z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